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20"/>
  </p:notesMasterIdLst>
  <p:handoutMasterIdLst>
    <p:handoutMasterId r:id="rId21"/>
  </p:handoutMasterIdLst>
  <p:sldIdLst>
    <p:sldId id="256" r:id="rId2"/>
    <p:sldId id="262" r:id="rId3"/>
    <p:sldId id="281" r:id="rId4"/>
    <p:sldId id="282" r:id="rId5"/>
    <p:sldId id="271" r:id="rId6"/>
    <p:sldId id="272" r:id="rId7"/>
    <p:sldId id="273" r:id="rId8"/>
    <p:sldId id="274" r:id="rId9"/>
    <p:sldId id="268" r:id="rId10"/>
    <p:sldId id="292" r:id="rId11"/>
    <p:sldId id="291" r:id="rId12"/>
    <p:sldId id="293" r:id="rId13"/>
    <p:sldId id="294" r:id="rId14"/>
    <p:sldId id="295" r:id="rId15"/>
    <p:sldId id="288" r:id="rId16"/>
    <p:sldId id="275" r:id="rId17"/>
    <p:sldId id="296" r:id="rId18"/>
    <p:sldId id="297" r:id="rId19"/>
  </p:sldIdLst>
  <p:sldSz cx="9144000" cy="6858000" type="screen4x3"/>
  <p:notesSz cx="7010400" cy="92964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3" autoAdjust="0"/>
    <p:restoredTop sz="88009" autoAdjust="0"/>
  </p:normalViewPr>
  <p:slideViewPr>
    <p:cSldViewPr snapToGrid="0" snapToObjects="1" showGuides="1">
      <p:cViewPr varScale="1">
        <p:scale>
          <a:sx n="76" d="100"/>
          <a:sy n="76" d="100"/>
        </p:scale>
        <p:origin x="1637" y="43"/>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169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44395E4-6A57-4D79-AE37-9316BE27D591}" type="datetimeFigureOut">
              <a:rPr lang="en-US" smtClean="0"/>
              <a:t>6/21/2016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DC548D4-E81F-4457-9153-FE94F1262D5A}" type="slidenum">
              <a:rPr lang="en-US" smtClean="0"/>
              <a:t>‹#›</a:t>
            </a:fld>
            <a:endParaRPr lang="en-US"/>
          </a:p>
        </p:txBody>
      </p:sp>
    </p:spTree>
    <p:extLst>
      <p:ext uri="{BB962C8B-B14F-4D97-AF65-F5344CB8AC3E}">
        <p14:creationId xmlns:p14="http://schemas.microsoft.com/office/powerpoint/2010/main" val="860030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81A8936-9575-4A7B-96FF-759D075096BF}" type="datetimeFigureOut">
              <a:rPr lang="en-US" smtClean="0"/>
              <a:pPr/>
              <a:t>6/21/2016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E2B0A10-6CCD-44B8-ADDC-B8A3B3A8A373}" type="slidenum">
              <a:rPr lang="en-US" smtClean="0"/>
              <a:pPr/>
              <a:t>‹#›</a:t>
            </a:fld>
            <a:endParaRPr lang="en-US"/>
          </a:p>
        </p:txBody>
      </p:sp>
    </p:spTree>
    <p:extLst>
      <p:ext uri="{BB962C8B-B14F-4D97-AF65-F5344CB8AC3E}">
        <p14:creationId xmlns:p14="http://schemas.microsoft.com/office/powerpoint/2010/main" val="2905026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some degree, all of the alternatives decrease truck traffic in downtown. The Savannah Avenue and South Bypass alternatives, however, are projected to remove the most trucks from downtown. The new alternative, South Bypass (St. Augustine Road Route) has similar performance as</a:t>
            </a:r>
            <a:r>
              <a:rPr lang="en-US" baseline="0" dirty="0" smtClean="0"/>
              <a:t> the James Road Route. However, it is projected to increase the amount of truck traffic on Savannah Avenue above the prediction for the James Road Route.</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6</a:t>
            </a:fld>
            <a:endParaRPr lang="en-US"/>
          </a:p>
        </p:txBody>
      </p:sp>
    </p:spTree>
    <p:extLst>
      <p:ext uri="{BB962C8B-B14F-4D97-AF65-F5344CB8AC3E}">
        <p14:creationId xmlns:p14="http://schemas.microsoft.com/office/powerpoint/2010/main" val="1842902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alternatives likewise decrease passenger</a:t>
            </a:r>
            <a:r>
              <a:rPr lang="en-US" baseline="0" dirty="0" smtClean="0"/>
              <a:t> vehicle traffic in downtown. However, the South Bypass and the trucks-only Savannah Avenue alternative would increase passenger traffic on Central and Hill Avenues. The St. Augustine Route </a:t>
            </a:r>
            <a:r>
              <a:rPr lang="en-US" baseline="0" dirty="0" err="1" smtClean="0"/>
              <a:t>subalternative</a:t>
            </a:r>
            <a:r>
              <a:rPr lang="en-US" baseline="0" dirty="0" smtClean="0"/>
              <a:t> increases passenger traffic above the prediction for the James Road Route.</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7</a:t>
            </a:fld>
            <a:endParaRPr lang="en-US"/>
          </a:p>
        </p:txBody>
      </p:sp>
    </p:spTree>
    <p:extLst>
      <p:ext uri="{BB962C8B-B14F-4D97-AF65-F5344CB8AC3E}">
        <p14:creationId xmlns:p14="http://schemas.microsoft.com/office/powerpoint/2010/main" val="14511755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Ref idx="1001">
        <a:schemeClr val="bg1"/>
      </p:bgRef>
    </p:bg>
    <p:spTree>
      <p:nvGrpSpPr>
        <p:cNvPr id="1" name=""/>
        <p:cNvGrpSpPr/>
        <p:nvPr/>
      </p:nvGrpSpPr>
      <p:grpSpPr>
        <a:xfrm>
          <a:off x="0" y="0"/>
          <a:ext cx="0" cy="0"/>
          <a:chOff x="0" y="0"/>
          <a:chExt cx="0" cy="0"/>
        </a:xfrm>
      </p:grpSpPr>
      <p:sp>
        <p:nvSpPr>
          <p:cNvPr id="34" name="Rectangle 33"/>
          <p:cNvSpPr/>
          <p:nvPr/>
        </p:nvSpPr>
        <p:spPr>
          <a:xfrm>
            <a:off x="0" y="0"/>
            <a:ext cx="9140825" cy="6869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4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5" y="3286125"/>
            <a:ext cx="9138140" cy="3583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 name="Group 29"/>
          <p:cNvGrpSpPr/>
          <p:nvPr/>
        </p:nvGrpSpPr>
        <p:grpSpPr>
          <a:xfrm>
            <a:off x="2684" y="3385541"/>
            <a:ext cx="9141315" cy="3484007"/>
            <a:chOff x="-1639888" y="3275013"/>
            <a:chExt cx="10783888" cy="4110037"/>
          </a:xfrm>
        </p:grpSpPr>
        <p:sp>
          <p:nvSpPr>
            <p:cNvPr id="24" name="Freeform 12"/>
            <p:cNvSpPr>
              <a:spLocks/>
            </p:cNvSpPr>
            <p:nvPr/>
          </p:nvSpPr>
          <p:spPr bwMode="auto">
            <a:xfrm>
              <a:off x="1385887" y="3275013"/>
              <a:ext cx="4151313" cy="893762"/>
            </a:xfrm>
            <a:custGeom>
              <a:avLst/>
              <a:gdLst>
                <a:gd name="T0" fmla="*/ 2615 w 2615"/>
                <a:gd name="T1" fmla="*/ 0 h 563"/>
                <a:gd name="T2" fmla="*/ 1790 w 2615"/>
                <a:gd name="T3" fmla="*/ 563 h 563"/>
                <a:gd name="T4" fmla="*/ 0 w 2615"/>
                <a:gd name="T5" fmla="*/ 563 h 563"/>
                <a:gd name="T6" fmla="*/ 1158 w 2615"/>
                <a:gd name="T7" fmla="*/ 0 h 563"/>
                <a:gd name="T8" fmla="*/ 2615 w 2615"/>
                <a:gd name="T9" fmla="*/ 0 h 563"/>
              </a:gdLst>
              <a:ahLst/>
              <a:cxnLst>
                <a:cxn ang="0">
                  <a:pos x="T0" y="T1"/>
                </a:cxn>
                <a:cxn ang="0">
                  <a:pos x="T2" y="T3"/>
                </a:cxn>
                <a:cxn ang="0">
                  <a:pos x="T4" y="T5"/>
                </a:cxn>
                <a:cxn ang="0">
                  <a:pos x="T6" y="T7"/>
                </a:cxn>
                <a:cxn ang="0">
                  <a:pos x="T8" y="T9"/>
                </a:cxn>
              </a:cxnLst>
              <a:rect l="0" t="0" r="r" b="b"/>
              <a:pathLst>
                <a:path w="2615" h="563">
                  <a:moveTo>
                    <a:pt x="2615" y="0"/>
                  </a:moveTo>
                  <a:lnTo>
                    <a:pt x="1790" y="563"/>
                  </a:lnTo>
                  <a:lnTo>
                    <a:pt x="0" y="563"/>
                  </a:lnTo>
                  <a:lnTo>
                    <a:pt x="1158" y="0"/>
                  </a:lnTo>
                  <a:lnTo>
                    <a:pt x="2615" y="0"/>
                  </a:lnTo>
                  <a:close/>
                </a:path>
              </a:pathLst>
            </a:custGeom>
            <a:solidFill>
              <a:srgbClr val="0193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3"/>
            <p:cNvSpPr>
              <a:spLocks/>
            </p:cNvSpPr>
            <p:nvPr/>
          </p:nvSpPr>
          <p:spPr bwMode="auto">
            <a:xfrm>
              <a:off x="3941762" y="5862638"/>
              <a:ext cx="4351338" cy="1522412"/>
            </a:xfrm>
            <a:custGeom>
              <a:avLst/>
              <a:gdLst>
                <a:gd name="T0" fmla="*/ 0 w 2741"/>
                <a:gd name="T1" fmla="*/ 959 h 959"/>
                <a:gd name="T2" fmla="*/ 2239 w 2741"/>
                <a:gd name="T3" fmla="*/ 959 h 959"/>
                <a:gd name="T4" fmla="*/ 2741 w 2741"/>
                <a:gd name="T5" fmla="*/ 2 h 959"/>
                <a:gd name="T6" fmla="*/ 929 w 2741"/>
                <a:gd name="T7" fmla="*/ 0 h 959"/>
                <a:gd name="T8" fmla="*/ 0 w 2741"/>
                <a:gd name="T9" fmla="*/ 959 h 959"/>
              </a:gdLst>
              <a:ahLst/>
              <a:cxnLst>
                <a:cxn ang="0">
                  <a:pos x="T0" y="T1"/>
                </a:cxn>
                <a:cxn ang="0">
                  <a:pos x="T2" y="T3"/>
                </a:cxn>
                <a:cxn ang="0">
                  <a:pos x="T4" y="T5"/>
                </a:cxn>
                <a:cxn ang="0">
                  <a:pos x="T6" y="T7"/>
                </a:cxn>
                <a:cxn ang="0">
                  <a:pos x="T8" y="T9"/>
                </a:cxn>
              </a:cxnLst>
              <a:rect l="0" t="0" r="r" b="b"/>
              <a:pathLst>
                <a:path w="2741" h="959">
                  <a:moveTo>
                    <a:pt x="0" y="959"/>
                  </a:moveTo>
                  <a:lnTo>
                    <a:pt x="2239" y="959"/>
                  </a:lnTo>
                  <a:lnTo>
                    <a:pt x="2741" y="2"/>
                  </a:lnTo>
                  <a:lnTo>
                    <a:pt x="929" y="0"/>
                  </a:lnTo>
                  <a:lnTo>
                    <a:pt x="0" y="959"/>
                  </a:lnTo>
                  <a:close/>
                </a:path>
              </a:pathLst>
            </a:custGeom>
            <a:solidFill>
              <a:srgbClr val="0193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15"/>
            <p:cNvSpPr>
              <a:spLocks/>
            </p:cNvSpPr>
            <p:nvPr/>
          </p:nvSpPr>
          <p:spPr bwMode="auto">
            <a:xfrm>
              <a:off x="-1639888" y="4278313"/>
              <a:ext cx="5713413" cy="1477962"/>
            </a:xfrm>
            <a:custGeom>
              <a:avLst/>
              <a:gdLst>
                <a:gd name="T0" fmla="*/ 3599 w 3599"/>
                <a:gd name="T1" fmla="*/ 0 h 931"/>
                <a:gd name="T2" fmla="*/ 2241 w 3599"/>
                <a:gd name="T3" fmla="*/ 929 h 931"/>
                <a:gd name="T4" fmla="*/ 0 w 3599"/>
                <a:gd name="T5" fmla="*/ 931 h 931"/>
                <a:gd name="T6" fmla="*/ 1809 w 3599"/>
                <a:gd name="T7" fmla="*/ 0 h 931"/>
                <a:gd name="T8" fmla="*/ 3599 w 3599"/>
                <a:gd name="T9" fmla="*/ 0 h 931"/>
              </a:gdLst>
              <a:ahLst/>
              <a:cxnLst>
                <a:cxn ang="0">
                  <a:pos x="T0" y="T1"/>
                </a:cxn>
                <a:cxn ang="0">
                  <a:pos x="T2" y="T3"/>
                </a:cxn>
                <a:cxn ang="0">
                  <a:pos x="T4" y="T5"/>
                </a:cxn>
                <a:cxn ang="0">
                  <a:pos x="T6" y="T7"/>
                </a:cxn>
                <a:cxn ang="0">
                  <a:pos x="T8" y="T9"/>
                </a:cxn>
              </a:cxnLst>
              <a:rect l="0" t="0" r="r" b="b"/>
              <a:pathLst>
                <a:path w="3599" h="931">
                  <a:moveTo>
                    <a:pt x="3599" y="0"/>
                  </a:moveTo>
                  <a:lnTo>
                    <a:pt x="2241" y="929"/>
                  </a:lnTo>
                  <a:lnTo>
                    <a:pt x="0" y="931"/>
                  </a:lnTo>
                  <a:lnTo>
                    <a:pt x="1809" y="0"/>
                  </a:lnTo>
                  <a:lnTo>
                    <a:pt x="3599" y="0"/>
                  </a:lnTo>
                  <a:close/>
                </a:path>
              </a:pathLst>
            </a:custGeom>
            <a:solidFill>
              <a:srgbClr val="0193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16"/>
            <p:cNvSpPr>
              <a:spLocks/>
            </p:cNvSpPr>
            <p:nvPr/>
          </p:nvSpPr>
          <p:spPr bwMode="auto">
            <a:xfrm>
              <a:off x="5480050" y="4278313"/>
              <a:ext cx="3663950" cy="1477962"/>
            </a:xfrm>
            <a:custGeom>
              <a:avLst/>
              <a:gdLst>
                <a:gd name="T0" fmla="*/ 0 w 2308"/>
                <a:gd name="T1" fmla="*/ 924 h 931"/>
                <a:gd name="T2" fmla="*/ 1807 w 2308"/>
                <a:gd name="T3" fmla="*/ 931 h 931"/>
                <a:gd name="T4" fmla="*/ 2308 w 2308"/>
                <a:gd name="T5" fmla="*/ 0 h 931"/>
                <a:gd name="T6" fmla="*/ 885 w 2308"/>
                <a:gd name="T7" fmla="*/ 0 h 931"/>
                <a:gd name="T8" fmla="*/ 0 w 2308"/>
                <a:gd name="T9" fmla="*/ 924 h 931"/>
              </a:gdLst>
              <a:ahLst/>
              <a:cxnLst>
                <a:cxn ang="0">
                  <a:pos x="T0" y="T1"/>
                </a:cxn>
                <a:cxn ang="0">
                  <a:pos x="T2" y="T3"/>
                </a:cxn>
                <a:cxn ang="0">
                  <a:pos x="T4" y="T5"/>
                </a:cxn>
                <a:cxn ang="0">
                  <a:pos x="T6" y="T7"/>
                </a:cxn>
                <a:cxn ang="0">
                  <a:pos x="T8" y="T9"/>
                </a:cxn>
              </a:cxnLst>
              <a:rect l="0" t="0" r="r" b="b"/>
              <a:pathLst>
                <a:path w="2308" h="931">
                  <a:moveTo>
                    <a:pt x="0" y="924"/>
                  </a:moveTo>
                  <a:lnTo>
                    <a:pt x="1807" y="931"/>
                  </a:lnTo>
                  <a:lnTo>
                    <a:pt x="2308" y="0"/>
                  </a:lnTo>
                  <a:lnTo>
                    <a:pt x="885" y="0"/>
                  </a:lnTo>
                  <a:lnTo>
                    <a:pt x="0" y="924"/>
                  </a:lnTo>
                  <a:close/>
                </a:path>
              </a:pathLst>
            </a:custGeom>
            <a:solidFill>
              <a:srgbClr val="0193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7"/>
            <p:cNvSpPr>
              <a:spLocks/>
            </p:cNvSpPr>
            <p:nvPr/>
          </p:nvSpPr>
          <p:spPr bwMode="auto">
            <a:xfrm>
              <a:off x="2128837" y="4278313"/>
              <a:ext cx="4591050" cy="1477962"/>
            </a:xfrm>
            <a:custGeom>
              <a:avLst/>
              <a:gdLst>
                <a:gd name="T0" fmla="*/ 1348 w 2892"/>
                <a:gd name="T1" fmla="*/ 0 h 931"/>
                <a:gd name="T2" fmla="*/ 2892 w 2892"/>
                <a:gd name="T3" fmla="*/ 0 h 931"/>
                <a:gd name="T4" fmla="*/ 1991 w 2892"/>
                <a:gd name="T5" fmla="*/ 931 h 931"/>
                <a:gd name="T6" fmla="*/ 0 w 2892"/>
                <a:gd name="T7" fmla="*/ 929 h 931"/>
                <a:gd name="T8" fmla="*/ 1348 w 2892"/>
                <a:gd name="T9" fmla="*/ 0 h 931"/>
              </a:gdLst>
              <a:ahLst/>
              <a:cxnLst>
                <a:cxn ang="0">
                  <a:pos x="T0" y="T1"/>
                </a:cxn>
                <a:cxn ang="0">
                  <a:pos x="T2" y="T3"/>
                </a:cxn>
                <a:cxn ang="0">
                  <a:pos x="T4" y="T5"/>
                </a:cxn>
                <a:cxn ang="0">
                  <a:pos x="T6" y="T7"/>
                </a:cxn>
                <a:cxn ang="0">
                  <a:pos x="T8" y="T9"/>
                </a:cxn>
              </a:cxnLst>
              <a:rect l="0" t="0" r="r" b="b"/>
              <a:pathLst>
                <a:path w="2892" h="931">
                  <a:moveTo>
                    <a:pt x="1348" y="0"/>
                  </a:moveTo>
                  <a:lnTo>
                    <a:pt x="2892" y="0"/>
                  </a:lnTo>
                  <a:lnTo>
                    <a:pt x="1991" y="931"/>
                  </a:lnTo>
                  <a:lnTo>
                    <a:pt x="0" y="929"/>
                  </a:lnTo>
                  <a:lnTo>
                    <a:pt x="1348" y="0"/>
                  </a:lnTo>
                  <a:close/>
                </a:path>
              </a:pathLst>
            </a:custGeom>
            <a:solidFill>
              <a:srgbClr val="0193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6" name="Title 1"/>
          <p:cNvSpPr>
            <a:spLocks noGrp="1"/>
          </p:cNvSpPr>
          <p:nvPr>
            <p:ph type="ctrTitle"/>
          </p:nvPr>
        </p:nvSpPr>
        <p:spPr>
          <a:xfrm>
            <a:off x="438150" y="3286125"/>
            <a:ext cx="7562850" cy="1385888"/>
          </a:xfrm>
        </p:spPr>
        <p:txBody>
          <a:bodyPr anchor="b"/>
          <a:lstStyle>
            <a:lvl1pPr algn="l">
              <a:defRPr sz="4500">
                <a:solidFill>
                  <a:schemeClr val="bg1"/>
                </a:solidFill>
              </a:defRPr>
            </a:lvl1pPr>
          </a:lstStyle>
          <a:p>
            <a:r>
              <a:rPr lang="en-US" smtClean="0"/>
              <a:t>Click to edit Master title style</a:t>
            </a:r>
            <a:endParaRPr lang="en-US" dirty="0"/>
          </a:p>
        </p:txBody>
      </p:sp>
      <p:sp>
        <p:nvSpPr>
          <p:cNvPr id="17" name="Subtitle 2"/>
          <p:cNvSpPr>
            <a:spLocks noGrp="1"/>
          </p:cNvSpPr>
          <p:nvPr>
            <p:ph type="subTitle" idx="1"/>
          </p:nvPr>
        </p:nvSpPr>
        <p:spPr>
          <a:xfrm>
            <a:off x="438150" y="4672013"/>
            <a:ext cx="6858000" cy="400050"/>
          </a:xfrm>
        </p:spPr>
        <p:txBody>
          <a:bodyPr>
            <a:noAutofit/>
          </a:bodyPr>
          <a:lstStyle>
            <a:lvl1pPr marL="0" indent="0" algn="l">
              <a:buNone/>
              <a:defRPr sz="2400" b="0" i="1">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18" name="Text Placeholder 7"/>
          <p:cNvSpPr>
            <a:spLocks noGrp="1"/>
          </p:cNvSpPr>
          <p:nvPr>
            <p:ph type="body" sz="quarter" idx="11" hasCustomPrompt="1"/>
          </p:nvPr>
        </p:nvSpPr>
        <p:spPr>
          <a:xfrm>
            <a:off x="438151" y="5461121"/>
            <a:ext cx="3854450" cy="751946"/>
          </a:xfrm>
        </p:spPr>
        <p:txBody>
          <a:bodyPr>
            <a:noAutofit/>
          </a:bodyPr>
          <a:lstStyle>
            <a:lvl1pPr marL="0" indent="0">
              <a:buNone/>
              <a:defRPr sz="1800" b="0" i="1">
                <a:solidFill>
                  <a:schemeClr val="bg1"/>
                </a:solidFill>
              </a:defRPr>
            </a:lvl1pPr>
          </a:lstStyle>
          <a:p>
            <a:pPr lvl="0"/>
            <a:r>
              <a:rPr lang="en-US" dirty="0" smtClean="0"/>
              <a:t>Client name</a:t>
            </a:r>
            <a:endParaRPr lang="en-US" dirty="0"/>
          </a:p>
        </p:txBody>
      </p:sp>
      <p:sp>
        <p:nvSpPr>
          <p:cNvPr id="19" name="Text Placeholder 7"/>
          <p:cNvSpPr>
            <a:spLocks noGrp="1"/>
          </p:cNvSpPr>
          <p:nvPr>
            <p:ph type="body" sz="quarter" idx="13" hasCustomPrompt="1"/>
          </p:nvPr>
        </p:nvSpPr>
        <p:spPr>
          <a:xfrm>
            <a:off x="4402667" y="5884983"/>
            <a:ext cx="3979333" cy="431800"/>
          </a:xfrm>
        </p:spPr>
        <p:txBody>
          <a:bodyPr>
            <a:noAutofit/>
          </a:bodyPr>
          <a:lstStyle>
            <a:lvl1pPr marL="0" indent="0">
              <a:buNone/>
              <a:defRPr sz="1800" b="0" i="1">
                <a:solidFill>
                  <a:schemeClr val="bg1"/>
                </a:solidFill>
              </a:defRPr>
            </a:lvl1pPr>
          </a:lstStyle>
          <a:p>
            <a:pPr lvl="0"/>
            <a:r>
              <a:rPr lang="en-US" dirty="0" smtClean="0"/>
              <a:t>Presenters name</a:t>
            </a:r>
            <a:endParaRPr lang="en-US" dirty="0"/>
          </a:p>
        </p:txBody>
      </p:sp>
      <p:sp>
        <p:nvSpPr>
          <p:cNvPr id="20" name="TextBox 19"/>
          <p:cNvSpPr txBox="1"/>
          <p:nvPr/>
        </p:nvSpPr>
        <p:spPr>
          <a:xfrm>
            <a:off x="4402667" y="5461121"/>
            <a:ext cx="3835400" cy="369332"/>
          </a:xfrm>
          <a:prstGeom prst="rect">
            <a:avLst/>
          </a:prstGeom>
          <a:noFill/>
        </p:spPr>
        <p:txBody>
          <a:bodyPr wrap="square" rtlCol="0">
            <a:spAutoFit/>
          </a:bodyPr>
          <a:lstStyle/>
          <a:p>
            <a:r>
              <a:rPr lang="en-US" sz="1800" b="0" i="1" kern="1200" dirty="0" smtClean="0">
                <a:solidFill>
                  <a:schemeClr val="bg1"/>
                </a:solidFill>
                <a:latin typeface="+mn-lt"/>
                <a:ea typeface="+mn-ea"/>
                <a:cs typeface="+mn-cs"/>
              </a:rPr>
              <a:t>Cambridge Systematics, Inc.</a:t>
            </a:r>
            <a:endParaRPr lang="en-US" sz="1800" b="0" i="1" kern="1200" dirty="0">
              <a:solidFill>
                <a:schemeClr val="bg1"/>
              </a:solidFill>
              <a:latin typeface="+mn-lt"/>
              <a:ea typeface="+mn-ea"/>
              <a:cs typeface="+mn-cs"/>
            </a:endParaRPr>
          </a:p>
        </p:txBody>
      </p:sp>
      <p:sp>
        <p:nvSpPr>
          <p:cNvPr id="21" name="TextBox 20"/>
          <p:cNvSpPr txBox="1"/>
          <p:nvPr/>
        </p:nvSpPr>
        <p:spPr>
          <a:xfrm>
            <a:off x="438150" y="5168583"/>
            <a:ext cx="1468044" cy="307777"/>
          </a:xfrm>
          <a:prstGeom prst="rect">
            <a:avLst/>
          </a:prstGeom>
          <a:noFill/>
        </p:spPr>
        <p:txBody>
          <a:bodyPr wrap="square" rtlCol="0">
            <a:spAutoFit/>
          </a:bodyPr>
          <a:lstStyle/>
          <a:p>
            <a:r>
              <a:rPr lang="en-US" sz="1400" b="1" i="1" dirty="0" smtClean="0">
                <a:solidFill>
                  <a:srgbClr val="BED983"/>
                </a:solidFill>
              </a:rPr>
              <a:t>presented to</a:t>
            </a:r>
            <a:endParaRPr lang="en-US" sz="1400" b="1" i="1" dirty="0">
              <a:solidFill>
                <a:srgbClr val="BED983"/>
              </a:solidFill>
            </a:endParaRPr>
          </a:p>
        </p:txBody>
      </p:sp>
      <p:sp>
        <p:nvSpPr>
          <p:cNvPr id="22" name="TextBox 21"/>
          <p:cNvSpPr txBox="1"/>
          <p:nvPr/>
        </p:nvSpPr>
        <p:spPr>
          <a:xfrm>
            <a:off x="4402667" y="5169430"/>
            <a:ext cx="1626870" cy="307777"/>
          </a:xfrm>
          <a:prstGeom prst="rect">
            <a:avLst/>
          </a:prstGeom>
          <a:noFill/>
        </p:spPr>
        <p:txBody>
          <a:bodyPr wrap="square" rtlCol="0">
            <a:spAutoFit/>
          </a:bodyPr>
          <a:lstStyle/>
          <a:p>
            <a:r>
              <a:rPr lang="en-US" sz="1400" b="1" i="1" dirty="0" smtClean="0">
                <a:solidFill>
                  <a:srgbClr val="BED983"/>
                </a:solidFill>
              </a:rPr>
              <a:t>presented by</a:t>
            </a:r>
            <a:endParaRPr lang="en-US" sz="1400" b="1" i="1" dirty="0">
              <a:solidFill>
                <a:srgbClr val="BED983"/>
              </a:solidFill>
            </a:endParaRPr>
          </a:p>
        </p:txBody>
      </p:sp>
      <p:sp>
        <p:nvSpPr>
          <p:cNvPr id="23" name="Text Placeholder 7"/>
          <p:cNvSpPr>
            <a:spLocks noGrp="1"/>
          </p:cNvSpPr>
          <p:nvPr>
            <p:ph type="body" sz="quarter" idx="14" hasCustomPrompt="1"/>
          </p:nvPr>
        </p:nvSpPr>
        <p:spPr>
          <a:xfrm>
            <a:off x="438151" y="6508265"/>
            <a:ext cx="3854450" cy="349735"/>
          </a:xfrm>
        </p:spPr>
        <p:txBody>
          <a:bodyPr>
            <a:noAutofit/>
          </a:bodyPr>
          <a:lstStyle>
            <a:lvl1pPr marL="0" indent="0">
              <a:buNone/>
              <a:defRPr sz="1400" b="0" i="0">
                <a:solidFill>
                  <a:schemeClr val="bg1"/>
                </a:solidFill>
              </a:defRPr>
            </a:lvl1pPr>
          </a:lstStyle>
          <a:p>
            <a:pPr lvl="0"/>
            <a:r>
              <a:rPr lang="en-US" dirty="0" smtClean="0"/>
              <a:t>Date</a:t>
            </a:r>
            <a:endParaRPr lang="en-US" dirty="0"/>
          </a:p>
        </p:txBody>
      </p:sp>
      <p:grpSp>
        <p:nvGrpSpPr>
          <p:cNvPr id="10" name="Group 9"/>
          <p:cNvGrpSpPr/>
          <p:nvPr/>
        </p:nvGrpSpPr>
        <p:grpSpPr>
          <a:xfrm>
            <a:off x="0" y="3278400"/>
            <a:ext cx="9144000" cy="109728"/>
            <a:chOff x="-833438" y="3360738"/>
            <a:chExt cx="10814051" cy="141288"/>
          </a:xfrm>
        </p:grpSpPr>
        <p:sp>
          <p:nvSpPr>
            <p:cNvPr id="5" name="AutoShape 3"/>
            <p:cNvSpPr>
              <a:spLocks noChangeAspect="1" noChangeArrowheads="1" noTextEdit="1"/>
            </p:cNvSpPr>
            <p:nvPr/>
          </p:nvSpPr>
          <p:spPr bwMode="auto">
            <a:xfrm>
              <a:off x="-833438" y="3360738"/>
              <a:ext cx="10810876"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Rectangle 5"/>
            <p:cNvSpPr>
              <a:spLocks noChangeArrowheads="1"/>
            </p:cNvSpPr>
            <p:nvPr/>
          </p:nvSpPr>
          <p:spPr bwMode="auto">
            <a:xfrm>
              <a:off x="-830263" y="3360738"/>
              <a:ext cx="2703513" cy="141288"/>
            </a:xfrm>
            <a:prstGeom prst="rect">
              <a:avLst/>
            </a:prstGeom>
            <a:solidFill>
              <a:srgbClr val="98C2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a:spLocks noChangeArrowheads="1"/>
            </p:cNvSpPr>
            <p:nvPr/>
          </p:nvSpPr>
          <p:spPr bwMode="auto">
            <a:xfrm>
              <a:off x="7275513" y="3360738"/>
              <a:ext cx="2705100" cy="141288"/>
            </a:xfrm>
            <a:prstGeom prst="rect">
              <a:avLst/>
            </a:prstGeom>
            <a:solidFill>
              <a:srgbClr val="6B7CB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a:spLocks noChangeArrowheads="1"/>
            </p:cNvSpPr>
            <p:nvPr/>
          </p:nvSpPr>
          <p:spPr bwMode="auto">
            <a:xfrm>
              <a:off x="1873250" y="3360738"/>
              <a:ext cx="2701925" cy="141288"/>
            </a:xfrm>
            <a:prstGeom prst="rect">
              <a:avLst/>
            </a:prstGeom>
            <a:solidFill>
              <a:srgbClr val="27A57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8"/>
            <p:cNvSpPr>
              <a:spLocks noChangeArrowheads="1"/>
            </p:cNvSpPr>
            <p:nvPr/>
          </p:nvSpPr>
          <p:spPr bwMode="auto">
            <a:xfrm>
              <a:off x="4572000" y="3360738"/>
              <a:ext cx="2703513" cy="141288"/>
            </a:xfrm>
            <a:prstGeom prst="rect">
              <a:avLst/>
            </a:prstGeom>
            <a:solidFill>
              <a:srgbClr val="00BD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7585" y="355700"/>
            <a:ext cx="5303531" cy="2599949"/>
          </a:xfrm>
          <a:prstGeom prst="rect">
            <a:avLst/>
          </a:prstGeom>
        </p:spPr>
      </p:pic>
      <p:sp>
        <p:nvSpPr>
          <p:cNvPr id="26" name="Freeform 14"/>
          <p:cNvSpPr>
            <a:spLocks/>
          </p:cNvSpPr>
          <p:nvPr/>
        </p:nvSpPr>
        <p:spPr bwMode="auto">
          <a:xfrm>
            <a:off x="3941762" y="5862638"/>
            <a:ext cx="4351338" cy="1522412"/>
          </a:xfrm>
          <a:custGeom>
            <a:avLst/>
            <a:gdLst>
              <a:gd name="T0" fmla="*/ 0 w 2741"/>
              <a:gd name="T1" fmla="*/ 959 h 959"/>
              <a:gd name="T2" fmla="*/ 2239 w 2741"/>
              <a:gd name="T3" fmla="*/ 959 h 959"/>
              <a:gd name="T4" fmla="*/ 2741 w 2741"/>
              <a:gd name="T5" fmla="*/ 2 h 959"/>
              <a:gd name="T6" fmla="*/ 929 w 2741"/>
              <a:gd name="T7" fmla="*/ 0 h 959"/>
            </a:gdLst>
            <a:ahLst/>
            <a:cxnLst>
              <a:cxn ang="0">
                <a:pos x="T0" y="T1"/>
              </a:cxn>
              <a:cxn ang="0">
                <a:pos x="T2" y="T3"/>
              </a:cxn>
              <a:cxn ang="0">
                <a:pos x="T4" y="T5"/>
              </a:cxn>
              <a:cxn ang="0">
                <a:pos x="T6" y="T7"/>
              </a:cxn>
            </a:cxnLst>
            <a:rect l="0" t="0" r="r" b="b"/>
            <a:pathLst>
              <a:path w="2741" h="959">
                <a:moveTo>
                  <a:pt x="0" y="959"/>
                </a:moveTo>
                <a:lnTo>
                  <a:pt x="2239" y="959"/>
                </a:lnTo>
                <a:lnTo>
                  <a:pt x="2741" y="2"/>
                </a:lnTo>
                <a:lnTo>
                  <a:pt x="92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750737348"/>
      </p:ext>
    </p:extLst>
  </p:cSld>
  <p:clrMapOvr>
    <a:overrideClrMapping bg1="lt1" tx1="dk1" bg2="lt2" tx2="dk2" accent1="accent1" accent2="accent2" accent3="accent3" accent4="accent4" accent5="accent5" accent6="accent6" hlink="hlink" folHlink="folHlink"/>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a:solidFill>
                  <a:schemeClr val="accent5"/>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800"/>
              </a:spcBef>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p:nvPr/>
        </p:nvSpPr>
        <p:spPr>
          <a:xfrm>
            <a:off x="628650" y="1323446"/>
            <a:ext cx="7886700" cy="45719"/>
          </a:xfrm>
          <a:prstGeom prst="rect">
            <a:avLst/>
          </a:prstGeom>
          <a:gradFill flip="none" rotWithShape="1">
            <a:gsLst>
              <a:gs pos="0">
                <a:schemeClr val="accent2"/>
              </a:gs>
              <a:gs pos="50000">
                <a:schemeClr val="accent4"/>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0" y="6780945"/>
            <a:ext cx="9144000" cy="88357"/>
            <a:chOff x="0" y="6631143"/>
            <a:chExt cx="9144000" cy="88357"/>
          </a:xfrm>
        </p:grpSpPr>
        <p:sp>
          <p:nvSpPr>
            <p:cNvPr id="7" name="Rectangle 6"/>
            <p:cNvSpPr>
              <a:spLocks noChangeArrowheads="1"/>
            </p:cNvSpPr>
            <p:nvPr/>
          </p:nvSpPr>
          <p:spPr bwMode="auto">
            <a:xfrm>
              <a:off x="0" y="6631143"/>
              <a:ext cx="1833995" cy="88357"/>
            </a:xfrm>
            <a:prstGeom prst="rect">
              <a:avLst/>
            </a:prstGeom>
            <a:solidFill>
              <a:srgbClr val="98C2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a:spLocks noChangeArrowheads="1"/>
            </p:cNvSpPr>
            <p:nvPr/>
          </p:nvSpPr>
          <p:spPr bwMode="auto">
            <a:xfrm>
              <a:off x="1828800" y="6631143"/>
              <a:ext cx="1833995" cy="88357"/>
            </a:xfrm>
            <a:prstGeom prst="rect">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Rectangle 8"/>
            <p:cNvSpPr>
              <a:spLocks noChangeArrowheads="1"/>
            </p:cNvSpPr>
            <p:nvPr/>
          </p:nvSpPr>
          <p:spPr bwMode="auto">
            <a:xfrm>
              <a:off x="3657600" y="6631143"/>
              <a:ext cx="1833995" cy="88357"/>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Rectangle 9"/>
            <p:cNvSpPr>
              <a:spLocks noChangeArrowheads="1"/>
            </p:cNvSpPr>
            <p:nvPr/>
          </p:nvSpPr>
          <p:spPr bwMode="auto">
            <a:xfrm>
              <a:off x="5486400" y="6631143"/>
              <a:ext cx="1833995" cy="88357"/>
            </a:xfrm>
            <a:prstGeom prst="rect">
              <a:avLst/>
            </a:pr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Rectangle 10"/>
            <p:cNvSpPr>
              <a:spLocks noChangeArrowheads="1"/>
            </p:cNvSpPr>
            <p:nvPr/>
          </p:nvSpPr>
          <p:spPr bwMode="auto">
            <a:xfrm>
              <a:off x="7310005" y="6631143"/>
              <a:ext cx="1833995" cy="883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55917117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666875"/>
            <a:ext cx="3867150" cy="4510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66875"/>
            <a:ext cx="3867150" cy="4510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6" name="Group 5"/>
          <p:cNvGrpSpPr/>
          <p:nvPr/>
        </p:nvGrpSpPr>
        <p:grpSpPr>
          <a:xfrm>
            <a:off x="0" y="6780945"/>
            <a:ext cx="9144000" cy="88357"/>
            <a:chOff x="0" y="6631143"/>
            <a:chExt cx="9144000" cy="88357"/>
          </a:xfrm>
        </p:grpSpPr>
        <p:sp>
          <p:nvSpPr>
            <p:cNvPr id="7" name="Rectangle 6"/>
            <p:cNvSpPr>
              <a:spLocks noChangeArrowheads="1"/>
            </p:cNvSpPr>
            <p:nvPr/>
          </p:nvSpPr>
          <p:spPr bwMode="auto">
            <a:xfrm>
              <a:off x="0" y="6631143"/>
              <a:ext cx="1833995" cy="88357"/>
            </a:xfrm>
            <a:prstGeom prst="rect">
              <a:avLst/>
            </a:prstGeom>
            <a:solidFill>
              <a:srgbClr val="98C2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a:spLocks noChangeArrowheads="1"/>
            </p:cNvSpPr>
            <p:nvPr/>
          </p:nvSpPr>
          <p:spPr bwMode="auto">
            <a:xfrm>
              <a:off x="1828800" y="6631143"/>
              <a:ext cx="1833995" cy="88357"/>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Rectangle 8"/>
            <p:cNvSpPr>
              <a:spLocks noChangeArrowheads="1"/>
            </p:cNvSpPr>
            <p:nvPr/>
          </p:nvSpPr>
          <p:spPr bwMode="auto">
            <a:xfrm>
              <a:off x="3657600" y="6631143"/>
              <a:ext cx="1833995" cy="88357"/>
            </a:xfrm>
            <a:prstGeom prst="rect">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Rectangle 9"/>
            <p:cNvSpPr>
              <a:spLocks noChangeArrowheads="1"/>
            </p:cNvSpPr>
            <p:nvPr/>
          </p:nvSpPr>
          <p:spPr bwMode="auto">
            <a:xfrm>
              <a:off x="5486400" y="6631143"/>
              <a:ext cx="1833995" cy="88357"/>
            </a:xfrm>
            <a:prstGeom prst="rect">
              <a:avLst/>
            </a:pr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Rectangle 10"/>
            <p:cNvSpPr>
              <a:spLocks noChangeArrowheads="1"/>
            </p:cNvSpPr>
            <p:nvPr/>
          </p:nvSpPr>
          <p:spPr bwMode="auto">
            <a:xfrm>
              <a:off x="7310005" y="6631143"/>
              <a:ext cx="1833995" cy="883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2" name="Rectangle 11"/>
          <p:cNvSpPr/>
          <p:nvPr/>
        </p:nvSpPr>
        <p:spPr>
          <a:xfrm>
            <a:off x="628650" y="1323446"/>
            <a:ext cx="7886700" cy="45719"/>
          </a:xfrm>
          <a:prstGeom prst="rect">
            <a:avLst/>
          </a:prstGeom>
          <a:gradFill flip="none" rotWithShape="1">
            <a:gsLst>
              <a:gs pos="0">
                <a:schemeClr val="accent2"/>
              </a:gs>
              <a:gs pos="50000">
                <a:schemeClr val="accent4"/>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988580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_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2"/>
          <p:cNvSpPr/>
          <p:nvPr/>
        </p:nvSpPr>
        <p:spPr>
          <a:xfrm>
            <a:off x="628650" y="1328012"/>
            <a:ext cx="7886700" cy="45719"/>
          </a:xfrm>
          <a:prstGeom prst="rect">
            <a:avLst/>
          </a:prstGeom>
          <a:gradFill flip="none" rotWithShape="1">
            <a:gsLst>
              <a:gs pos="0">
                <a:schemeClr val="accent2"/>
              </a:gs>
              <a:gs pos="50000">
                <a:schemeClr val="accent4"/>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1361930"/>
      </p:ext>
    </p:extLst>
  </p:cSld>
  <p:clrMapOvr>
    <a:masterClrMapping/>
  </p:clrMapOvr>
  <p:transition>
    <p:fade/>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71856" y="6490353"/>
            <a:ext cx="664464" cy="365125"/>
          </a:xfrm>
          <a:prstGeom prst="rect">
            <a:avLst/>
          </a:prstGeom>
        </p:spPr>
        <p:txBody>
          <a:bodyPr/>
          <a:lstStyle/>
          <a:p>
            <a:fld id="{6EFA8406-D672-4E03-9ABF-F4A7E3A351AA}"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19495492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p:bg>
      <p:bgPr>
        <a:solidFill>
          <a:schemeClr val="bg1"/>
        </a:solidFill>
        <a:effectLst/>
      </p:bgPr>
    </p:bg>
    <p:spTree>
      <p:nvGrpSpPr>
        <p:cNvPr id="1" name=""/>
        <p:cNvGrpSpPr/>
        <p:nvPr/>
      </p:nvGrpSpPr>
      <p:grpSpPr>
        <a:xfrm>
          <a:off x="0" y="0"/>
          <a:ext cx="0" cy="0"/>
          <a:chOff x="0" y="0"/>
          <a:chExt cx="0" cy="0"/>
        </a:xfrm>
      </p:grpSpPr>
      <p:grpSp>
        <p:nvGrpSpPr>
          <p:cNvPr id="3" name="Group 2"/>
          <p:cNvGrpSpPr/>
          <p:nvPr/>
        </p:nvGrpSpPr>
        <p:grpSpPr>
          <a:xfrm>
            <a:off x="0" y="0"/>
            <a:ext cx="9144002" cy="6858000"/>
            <a:chOff x="0" y="0"/>
            <a:chExt cx="9144002" cy="6858000"/>
          </a:xfrm>
        </p:grpSpPr>
        <p:sp>
          <p:nvSpPr>
            <p:cNvPr id="11" name="Rectangle 10"/>
            <p:cNvSpPr/>
            <p:nvPr/>
          </p:nvSpPr>
          <p:spPr>
            <a:xfrm flipV="1">
              <a:off x="0" y="5484269"/>
              <a:ext cx="2542233" cy="137373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flipV="1">
              <a:off x="0" y="4114800"/>
              <a:ext cx="2542233" cy="13694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flipV="1">
              <a:off x="0" y="2745569"/>
              <a:ext cx="2542233" cy="136923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flipV="1">
              <a:off x="0" y="1376337"/>
              <a:ext cx="9144002" cy="136923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flipV="1">
              <a:off x="0" y="0"/>
              <a:ext cx="2542233" cy="1376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itle 4"/>
          <p:cNvSpPr>
            <a:spLocks noGrp="1"/>
          </p:cNvSpPr>
          <p:nvPr>
            <p:ph type="title" hasCustomPrompt="1"/>
          </p:nvPr>
        </p:nvSpPr>
        <p:spPr>
          <a:xfrm>
            <a:off x="628649" y="1371600"/>
            <a:ext cx="7934325" cy="1362075"/>
          </a:xfrm>
        </p:spPr>
        <p:txBody>
          <a:bodyPr anchor="ctr"/>
          <a:lstStyle>
            <a:lvl1pPr algn="r">
              <a:defRPr>
                <a:solidFill>
                  <a:schemeClr val="bg1"/>
                </a:solidFill>
              </a:defRPr>
            </a:lvl1pPr>
          </a:lstStyle>
          <a:p>
            <a:r>
              <a:rPr lang="en-US" dirty="0" smtClean="0"/>
              <a:t>Click to edit Divider title style</a:t>
            </a:r>
            <a:endParaRPr lang="en-US" dirty="0"/>
          </a:p>
        </p:txBody>
      </p:sp>
    </p:spTree>
    <p:extLst>
      <p:ext uri="{BB962C8B-B14F-4D97-AF65-F5344CB8AC3E}">
        <p14:creationId xmlns:p14="http://schemas.microsoft.com/office/powerpoint/2010/main" val="2004335323"/>
      </p:ext>
    </p:extLst>
  </p:cSld>
  <p:clrMapOvr>
    <a:masterClrMapping/>
  </p:clrMapOvr>
  <p:transition>
    <p:fade/>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8" name="Picture 27"/>
          <p:cNvPicPr>
            <a:picLocks noChangeAspect="1"/>
          </p:cNvPicPr>
          <p:nvPr/>
        </p:nvPicPr>
        <p:blipFill>
          <a:blip r:embed="rId8"/>
          <a:stretch>
            <a:fillRect/>
          </a:stretch>
        </p:blipFill>
        <p:spPr>
          <a:xfrm>
            <a:off x="-5329801" y="1777"/>
            <a:ext cx="17758510" cy="6858000"/>
          </a:xfrm>
          <a:prstGeom prst="rect">
            <a:avLst/>
          </a:prstGeom>
        </p:spPr>
      </p:pic>
      <p:sp>
        <p:nvSpPr>
          <p:cNvPr id="2" name="Title Placeholder 1"/>
          <p:cNvSpPr>
            <a:spLocks noGrp="1"/>
          </p:cNvSpPr>
          <p:nvPr>
            <p:ph type="title"/>
          </p:nvPr>
        </p:nvSpPr>
        <p:spPr>
          <a:xfrm>
            <a:off x="628650" y="102659"/>
            <a:ext cx="7886700" cy="119274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676400"/>
            <a:ext cx="7886700" cy="4500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Box 6"/>
          <p:cNvSpPr txBox="1"/>
          <p:nvPr/>
        </p:nvSpPr>
        <p:spPr>
          <a:xfrm>
            <a:off x="506942" y="6530161"/>
            <a:ext cx="440267" cy="276999"/>
          </a:xfrm>
          <a:prstGeom prst="rect">
            <a:avLst/>
          </a:prstGeom>
          <a:noFill/>
        </p:spPr>
        <p:txBody>
          <a:bodyPr wrap="square" rtlCol="0">
            <a:spAutoFit/>
          </a:bodyPr>
          <a:lstStyle/>
          <a:p>
            <a:pPr algn="ctr"/>
            <a:fld id="{E123B50A-269E-4CEA-B042-34E83D64DBCC}" type="slidenum">
              <a:rPr lang="en-US" sz="1200" smtClean="0">
                <a:solidFill>
                  <a:srgbClr val="597794"/>
                </a:solidFill>
              </a:rPr>
              <a:t>‹#›</a:t>
            </a:fld>
            <a:endParaRPr lang="en-US" sz="1200" dirty="0">
              <a:solidFill>
                <a:srgbClr val="597794"/>
              </a:solidFill>
            </a:endParaRPr>
          </a:p>
        </p:txBody>
      </p:sp>
      <p:pic>
        <p:nvPicPr>
          <p:cNvPr id="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12403" y="6340619"/>
            <a:ext cx="2374397" cy="356617"/>
          </a:xfrm>
          <a:prstGeom prst="rect">
            <a:avLst/>
          </a:prstGeom>
        </p:spPr>
      </p:pic>
      <p:sp>
        <p:nvSpPr>
          <p:cNvPr id="11" name="AutoShape 3"/>
          <p:cNvSpPr>
            <a:spLocks noChangeAspect="1" noChangeArrowheads="1" noTextEdit="1"/>
          </p:cNvSpPr>
          <p:nvPr/>
        </p:nvSpPr>
        <p:spPr bwMode="auto">
          <a:xfrm>
            <a:off x="0" y="5803726"/>
            <a:ext cx="9141315" cy="88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025562788"/>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Lst>
  <p:hf hdr="0" ftr="0" dt="0"/>
  <p:txStyles>
    <p:titleStyle>
      <a:lvl1pPr algn="l" defTabSz="914400" rtl="0" eaLnBrk="1" latinLnBrk="0" hangingPunct="1">
        <a:lnSpc>
          <a:spcPct val="90000"/>
        </a:lnSpc>
        <a:spcBef>
          <a:spcPct val="0"/>
        </a:spcBef>
        <a:buNone/>
        <a:defRPr sz="4400" kern="1200">
          <a:solidFill>
            <a:schemeClr val="accent5"/>
          </a:solidFill>
          <a:latin typeface="+mj-lt"/>
          <a:ea typeface="+mj-ea"/>
          <a:cs typeface="+mj-cs"/>
        </a:defRPr>
      </a:lvl1pPr>
    </p:titleStyle>
    <p:bodyStyle>
      <a:lvl1pPr marL="457200" indent="-457200" algn="l" defTabSz="914400" rtl="0" eaLnBrk="1" latinLnBrk="0" hangingPunct="1">
        <a:lnSpc>
          <a:spcPct val="90000"/>
        </a:lnSpc>
        <a:spcBef>
          <a:spcPts val="1000"/>
        </a:spcBef>
        <a:buFontTx/>
        <a:buBlip>
          <a:blip r:embed="rId10"/>
        </a:buBlip>
        <a:defRPr sz="2800" kern="1200">
          <a:solidFill>
            <a:srgbClr val="3E4D54"/>
          </a:solidFill>
          <a:latin typeface="+mn-lt"/>
          <a:ea typeface="+mn-ea"/>
          <a:cs typeface="+mn-cs"/>
        </a:defRPr>
      </a:lvl1pPr>
      <a:lvl2pPr marL="742950" marR="0" indent="-285750" algn="l" defTabSz="914400" rtl="0" eaLnBrk="1" fontAlgn="auto" latinLnBrk="0" hangingPunct="1">
        <a:lnSpc>
          <a:spcPct val="100000"/>
        </a:lnSpc>
        <a:spcBef>
          <a:spcPts val="600"/>
        </a:spcBef>
        <a:spcAft>
          <a:spcPts val="0"/>
        </a:spcAft>
        <a:buClr>
          <a:srgbClr val="25BED5"/>
        </a:buClr>
        <a:buSzTx/>
        <a:buFont typeface="Arial" pitchFamily="34" charset="0"/>
        <a:buChar char="»"/>
        <a:tabLst/>
        <a:defRPr sz="2400" kern="1200">
          <a:solidFill>
            <a:srgbClr val="3E4D54"/>
          </a:solidFill>
          <a:latin typeface="+mn-lt"/>
          <a:ea typeface="+mn-ea"/>
          <a:cs typeface="+mn-cs"/>
        </a:defRPr>
      </a:lvl2pPr>
      <a:lvl3pPr marL="1201738" indent="-287338" algn="l" defTabSz="914400" rtl="0" eaLnBrk="1" latinLnBrk="0" hangingPunct="1">
        <a:lnSpc>
          <a:spcPct val="90000"/>
        </a:lnSpc>
        <a:spcBef>
          <a:spcPts val="500"/>
        </a:spcBef>
        <a:buClr>
          <a:schemeClr val="accent6"/>
        </a:buClr>
        <a:buFont typeface="Wingdings" panose="05000000000000000000" pitchFamily="2" charset="2"/>
        <a:buChar char="§"/>
        <a:defRPr sz="2000" kern="1200">
          <a:solidFill>
            <a:srgbClr val="3E4D54"/>
          </a:solidFill>
          <a:latin typeface="+mn-lt"/>
          <a:ea typeface="+mn-ea"/>
          <a:cs typeface="+mn-cs"/>
        </a:defRPr>
      </a:lvl3pPr>
      <a:lvl4pPr marL="1490663" indent="-2889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3E4D54"/>
          </a:solidFill>
          <a:latin typeface="+mn-lt"/>
          <a:ea typeface="+mn-ea"/>
          <a:cs typeface="+mn-cs"/>
        </a:defRPr>
      </a:lvl4pPr>
      <a:lvl5pPr marL="1770063" indent="-2794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rgbClr val="3E4D5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Downtown Valdosta Truck Traffic Mitigation Study</a:t>
            </a:r>
            <a:endParaRPr lang="en-US" dirty="0"/>
          </a:p>
        </p:txBody>
      </p:sp>
      <p:sp>
        <p:nvSpPr>
          <p:cNvPr id="3" name="Subtitle 2"/>
          <p:cNvSpPr>
            <a:spLocks noGrp="1"/>
          </p:cNvSpPr>
          <p:nvPr>
            <p:ph type="subTitle" idx="1"/>
          </p:nvPr>
        </p:nvSpPr>
        <p:spPr/>
        <p:txBody>
          <a:bodyPr/>
          <a:lstStyle/>
          <a:p>
            <a:r>
              <a:rPr lang="en-US" dirty="0" smtClean="0"/>
              <a:t>Final Study Presentation</a:t>
            </a:r>
            <a:endParaRPr lang="en-US" dirty="0"/>
          </a:p>
        </p:txBody>
      </p:sp>
      <p:sp>
        <p:nvSpPr>
          <p:cNvPr id="4" name="Text Placeholder 3"/>
          <p:cNvSpPr>
            <a:spLocks noGrp="1"/>
          </p:cNvSpPr>
          <p:nvPr>
            <p:ph type="body" sz="quarter" idx="11"/>
          </p:nvPr>
        </p:nvSpPr>
        <p:spPr/>
        <p:txBody>
          <a:bodyPr/>
          <a:lstStyle/>
          <a:p>
            <a:r>
              <a:rPr lang="en-US" dirty="0" smtClean="0"/>
              <a:t>Southern Georgia Regional Commission</a:t>
            </a:r>
            <a:endParaRPr lang="en-US" dirty="0"/>
          </a:p>
        </p:txBody>
      </p:sp>
      <p:sp>
        <p:nvSpPr>
          <p:cNvPr id="5" name="Text Placeholder 4"/>
          <p:cNvSpPr>
            <a:spLocks noGrp="1"/>
          </p:cNvSpPr>
          <p:nvPr>
            <p:ph type="body" sz="quarter" idx="13"/>
          </p:nvPr>
        </p:nvSpPr>
        <p:spPr>
          <a:xfrm>
            <a:off x="4402667" y="5884983"/>
            <a:ext cx="4362642" cy="431800"/>
          </a:xfrm>
        </p:spPr>
        <p:txBody>
          <a:bodyPr/>
          <a:lstStyle/>
          <a:p>
            <a:r>
              <a:rPr lang="en-US" dirty="0" smtClean="0"/>
              <a:t>Dike Ahanotu and Christopher Lindsey</a:t>
            </a:r>
            <a:endParaRPr lang="en-US" dirty="0"/>
          </a:p>
        </p:txBody>
      </p:sp>
      <p:sp>
        <p:nvSpPr>
          <p:cNvPr id="6" name="Text Placeholder 5"/>
          <p:cNvSpPr>
            <a:spLocks noGrp="1"/>
          </p:cNvSpPr>
          <p:nvPr>
            <p:ph type="body" sz="quarter" idx="14"/>
          </p:nvPr>
        </p:nvSpPr>
        <p:spPr/>
        <p:txBody>
          <a:bodyPr/>
          <a:lstStyle/>
          <a:p>
            <a:r>
              <a:rPr lang="en-US" dirty="0" smtClean="0"/>
              <a:t>June 21, 2016</a:t>
            </a:r>
            <a:endParaRPr lang="en-US" dirty="0"/>
          </a:p>
        </p:txBody>
      </p:sp>
    </p:spTree>
    <p:extLst>
      <p:ext uri="{BB962C8B-B14F-4D97-AF65-F5344CB8AC3E}">
        <p14:creationId xmlns:p14="http://schemas.microsoft.com/office/powerpoint/2010/main" val="1713421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Strategy</a:t>
            </a:r>
            <a:endParaRPr lang="en-US" dirty="0"/>
          </a:p>
        </p:txBody>
      </p:sp>
      <p:sp>
        <p:nvSpPr>
          <p:cNvPr id="3" name="Content Placeholder 2"/>
          <p:cNvSpPr>
            <a:spLocks noGrp="1"/>
          </p:cNvSpPr>
          <p:nvPr>
            <p:ph idx="1"/>
          </p:nvPr>
        </p:nvSpPr>
        <p:spPr>
          <a:xfrm>
            <a:off x="320040" y="1676400"/>
            <a:ext cx="8750105" cy="4500563"/>
          </a:xfrm>
        </p:spPr>
        <p:txBody>
          <a:bodyPr/>
          <a:lstStyle/>
          <a:p>
            <a:r>
              <a:rPr lang="en-US" sz="2400" dirty="0" smtClean="0"/>
              <a:t>Short-term Strategy</a:t>
            </a:r>
          </a:p>
          <a:p>
            <a:pPr lvl="1"/>
            <a:r>
              <a:rPr lang="en-US" sz="2000" dirty="0" smtClean="0"/>
              <a:t>An alternative that can be implemented relatively quickly, at low cost, and offer immediate relief to downtown businesses and </a:t>
            </a:r>
            <a:r>
              <a:rPr lang="en-US" sz="2000" dirty="0" smtClean="0"/>
              <a:t>residents</a:t>
            </a:r>
          </a:p>
          <a:p>
            <a:pPr lvl="2"/>
            <a:r>
              <a:rPr lang="en-US" sz="1600" dirty="0" smtClean="0"/>
              <a:t>Savannah Avenue alternatives</a:t>
            </a:r>
            <a:endParaRPr lang="en-US" sz="1600" dirty="0" smtClean="0"/>
          </a:p>
          <a:p>
            <a:r>
              <a:rPr lang="en-US" sz="2400" dirty="0" smtClean="0"/>
              <a:t>Long-term Strategy</a:t>
            </a:r>
          </a:p>
          <a:p>
            <a:pPr lvl="1"/>
            <a:r>
              <a:rPr lang="en-US" sz="2000" dirty="0" smtClean="0"/>
              <a:t>An alternative that requires a greater investment of time and financial resources, but may complement other regional goals and be more </a:t>
            </a:r>
            <a:r>
              <a:rPr lang="en-US" sz="2000" dirty="0" smtClean="0"/>
              <a:t>sustainable</a:t>
            </a:r>
          </a:p>
          <a:p>
            <a:pPr lvl="2"/>
            <a:r>
              <a:rPr lang="en-US" sz="1600" dirty="0" smtClean="0"/>
              <a:t>New alignments</a:t>
            </a:r>
            <a:endParaRPr lang="en-US" sz="1600" dirty="0" smtClean="0"/>
          </a:p>
          <a:p>
            <a:r>
              <a:rPr lang="en-US" sz="2400" dirty="0" smtClean="0"/>
              <a:t>Hybrid Strategy</a:t>
            </a:r>
          </a:p>
          <a:p>
            <a:pPr lvl="1"/>
            <a:r>
              <a:rPr lang="en-US" sz="2000" dirty="0" smtClean="0"/>
              <a:t>Implement a short-term fix while pursuing a longer-term solution</a:t>
            </a:r>
            <a:endParaRPr lang="en-US" sz="2000" dirty="0"/>
          </a:p>
        </p:txBody>
      </p:sp>
    </p:spTree>
    <p:extLst>
      <p:ext uri="{BB962C8B-B14F-4D97-AF65-F5344CB8AC3E}">
        <p14:creationId xmlns:p14="http://schemas.microsoft.com/office/powerpoint/2010/main" val="100644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Hybrid Strategy</a:t>
            </a:r>
            <a:endParaRPr lang="en-US" dirty="0"/>
          </a:p>
        </p:txBody>
      </p:sp>
      <p:sp>
        <p:nvSpPr>
          <p:cNvPr id="3" name="Content Placeholder 2"/>
          <p:cNvSpPr>
            <a:spLocks noGrp="1"/>
          </p:cNvSpPr>
          <p:nvPr>
            <p:ph idx="1"/>
          </p:nvPr>
        </p:nvSpPr>
        <p:spPr>
          <a:xfrm>
            <a:off x="214009" y="1426690"/>
            <a:ext cx="8655671" cy="4793240"/>
          </a:xfrm>
        </p:spPr>
        <p:txBody>
          <a:bodyPr>
            <a:normAutofit/>
          </a:bodyPr>
          <a:lstStyle/>
          <a:p>
            <a:r>
              <a:rPr lang="en-US" sz="2400" dirty="0" smtClean="0"/>
              <a:t>Implement Savannah Ave. Trucks-Only </a:t>
            </a:r>
            <a:r>
              <a:rPr lang="en-US" sz="2400" dirty="0" smtClean="0"/>
              <a:t>alternative in </a:t>
            </a:r>
            <a:r>
              <a:rPr lang="en-US" sz="2400" dirty="0" smtClean="0"/>
              <a:t>the short-term while pursuing the South </a:t>
            </a:r>
            <a:r>
              <a:rPr lang="en-US" sz="2400" dirty="0" smtClean="0"/>
              <a:t>of Savannah Avenue alternative for </a:t>
            </a:r>
            <a:r>
              <a:rPr lang="en-US" sz="2400" dirty="0" smtClean="0"/>
              <a:t>the long-term</a:t>
            </a:r>
          </a:p>
          <a:p>
            <a:r>
              <a:rPr lang="en-US" sz="2400" dirty="0" smtClean="0"/>
              <a:t>Benefits</a:t>
            </a:r>
          </a:p>
          <a:p>
            <a:pPr lvl="1"/>
            <a:r>
              <a:rPr lang="en-US" sz="2000" dirty="0" smtClean="0"/>
              <a:t>Offers immediate </a:t>
            </a:r>
            <a:r>
              <a:rPr lang="en-US" sz="2000" dirty="0" smtClean="0"/>
              <a:t>truck relief </a:t>
            </a:r>
            <a:r>
              <a:rPr lang="en-US" sz="2000" dirty="0" smtClean="0"/>
              <a:t>for downtown at relatively low cost</a:t>
            </a:r>
          </a:p>
          <a:p>
            <a:pPr lvl="1"/>
            <a:r>
              <a:rPr lang="en-US" sz="2000" dirty="0" smtClean="0"/>
              <a:t>Provides flexibility for managing truck </a:t>
            </a:r>
            <a:r>
              <a:rPr lang="en-US" sz="2000" dirty="0" smtClean="0"/>
              <a:t>and auto movements </a:t>
            </a:r>
            <a:r>
              <a:rPr lang="en-US" sz="2000" dirty="0" smtClean="0"/>
              <a:t>in case growth </a:t>
            </a:r>
            <a:r>
              <a:rPr lang="en-US" sz="2000" dirty="0" smtClean="0"/>
              <a:t>differs from forecast</a:t>
            </a:r>
          </a:p>
          <a:p>
            <a:pPr lvl="1"/>
            <a:r>
              <a:rPr lang="en-US" sz="2000" dirty="0" smtClean="0"/>
              <a:t>Preserves options in case Savannah Avenue Trucks Only alternative is sufficient </a:t>
            </a:r>
            <a:endParaRPr lang="en-US" sz="2000" dirty="0" smtClean="0"/>
          </a:p>
          <a:p>
            <a:r>
              <a:rPr lang="en-US" sz="2400" dirty="0" smtClean="0"/>
              <a:t>Challenges</a:t>
            </a:r>
          </a:p>
          <a:p>
            <a:pPr lvl="1"/>
            <a:r>
              <a:rPr lang="en-US" sz="2000" dirty="0" smtClean="0"/>
              <a:t>Requires higher </a:t>
            </a:r>
            <a:r>
              <a:rPr lang="en-US" sz="2000" dirty="0" smtClean="0"/>
              <a:t>investment of time and financial </a:t>
            </a:r>
            <a:r>
              <a:rPr lang="en-US" sz="2000" dirty="0" smtClean="0"/>
              <a:t>resources</a:t>
            </a:r>
            <a:endParaRPr lang="en-US" sz="2000" dirty="0"/>
          </a:p>
        </p:txBody>
      </p:sp>
    </p:spTree>
    <p:extLst>
      <p:ext uri="{BB962C8B-B14F-4D97-AF65-F5344CB8AC3E}">
        <p14:creationId xmlns:p14="http://schemas.microsoft.com/office/powerpoint/2010/main" val="2901908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Next Steps</a:t>
            </a:r>
            <a:endParaRPr lang="en-US" dirty="0"/>
          </a:p>
        </p:txBody>
      </p:sp>
      <p:sp>
        <p:nvSpPr>
          <p:cNvPr id="6" name="Content Placeholder 5"/>
          <p:cNvSpPr>
            <a:spLocks noGrp="1"/>
          </p:cNvSpPr>
          <p:nvPr>
            <p:ph idx="1"/>
          </p:nvPr>
        </p:nvSpPr>
        <p:spPr>
          <a:xfrm>
            <a:off x="628649" y="1676400"/>
            <a:ext cx="8324431" cy="4500563"/>
          </a:xfrm>
        </p:spPr>
        <p:txBody>
          <a:bodyPr/>
          <a:lstStyle/>
          <a:p>
            <a:r>
              <a:rPr lang="en-US" dirty="0" smtClean="0"/>
              <a:t>Develop</a:t>
            </a:r>
            <a:r>
              <a:rPr lang="en-US" dirty="0" smtClean="0"/>
              <a:t> </a:t>
            </a:r>
            <a:r>
              <a:rPr lang="en-US" dirty="0" smtClean="0"/>
              <a:t>recommendations based on community </a:t>
            </a:r>
            <a:r>
              <a:rPr lang="en-US" dirty="0" smtClean="0"/>
              <a:t>feedback</a:t>
            </a:r>
          </a:p>
          <a:p>
            <a:r>
              <a:rPr lang="en-US" dirty="0" smtClean="0"/>
              <a:t>Confirm path forward with GDOT</a:t>
            </a:r>
            <a:endParaRPr lang="en-US" dirty="0" smtClean="0"/>
          </a:p>
          <a:p>
            <a:r>
              <a:rPr lang="en-US" dirty="0" smtClean="0"/>
              <a:t>Complete final </a:t>
            </a:r>
            <a:r>
              <a:rPr lang="en-US" dirty="0" smtClean="0"/>
              <a:t>report</a:t>
            </a:r>
            <a:endParaRPr lang="en-US" dirty="0" smtClean="0"/>
          </a:p>
        </p:txBody>
      </p:sp>
    </p:spTree>
    <p:extLst>
      <p:ext uri="{BB962C8B-B14F-4D97-AF65-F5344CB8AC3E}">
        <p14:creationId xmlns:p14="http://schemas.microsoft.com/office/powerpoint/2010/main" val="2436216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Appendix</a:t>
            </a:r>
            <a:endParaRPr lang="en-US" dirty="0"/>
          </a:p>
        </p:txBody>
      </p:sp>
    </p:spTree>
    <p:extLst>
      <p:ext uri="{BB962C8B-B14F-4D97-AF65-F5344CB8AC3E}">
        <p14:creationId xmlns:p14="http://schemas.microsoft.com/office/powerpoint/2010/main" val="136730424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49" y="102659"/>
            <a:ext cx="8515351" cy="1192742"/>
          </a:xfrm>
        </p:spPr>
        <p:txBody>
          <a:bodyPr>
            <a:noAutofit/>
          </a:bodyPr>
          <a:lstStyle/>
          <a:p>
            <a:r>
              <a:rPr lang="en-US" dirty="0" smtClean="0"/>
              <a:t>Modeled Alternatives Description</a:t>
            </a:r>
            <a:endParaRPr lang="en-US" dirty="0"/>
          </a:p>
        </p:txBody>
      </p:sp>
      <p:sp>
        <p:nvSpPr>
          <p:cNvPr id="6" name="Content Placeholder 5"/>
          <p:cNvSpPr>
            <a:spLocks noGrp="1"/>
          </p:cNvSpPr>
          <p:nvPr>
            <p:ph idx="1"/>
          </p:nvPr>
        </p:nvSpPr>
        <p:spPr>
          <a:xfrm>
            <a:off x="628649" y="1676400"/>
            <a:ext cx="8107387" cy="4500563"/>
          </a:xfrm>
        </p:spPr>
        <p:txBody>
          <a:bodyPr>
            <a:noAutofit/>
          </a:bodyPr>
          <a:lstStyle/>
          <a:p>
            <a:r>
              <a:rPr lang="en-US" sz="1600" dirty="0" smtClean="0"/>
              <a:t>Do-Nothing </a:t>
            </a:r>
            <a:r>
              <a:rPr lang="en-US" sz="1600" dirty="0"/>
              <a:t>– </a:t>
            </a:r>
            <a:r>
              <a:rPr lang="en-US" sz="1600" dirty="0" smtClean="0"/>
              <a:t>No significant change in downtown roadway</a:t>
            </a:r>
            <a:endParaRPr lang="en-US" sz="1600" dirty="0"/>
          </a:p>
          <a:p>
            <a:r>
              <a:rPr lang="en-US" sz="1600" dirty="0"/>
              <a:t>Savannah </a:t>
            </a:r>
            <a:r>
              <a:rPr lang="en-US" sz="1600" dirty="0" smtClean="0"/>
              <a:t>Ave. Pkwy (All Vehicles) - connect to Wells and Forrest Streets, make 2-way for entire stretch.  Increase design speed from 25 mph to 35 mph</a:t>
            </a:r>
          </a:p>
          <a:p>
            <a:r>
              <a:rPr lang="en-US" sz="1600" dirty="0" smtClean="0"/>
              <a:t>Savannah Ave. Pkwy (Trucks-Only) – same as above, but for trucks only</a:t>
            </a:r>
          </a:p>
          <a:p>
            <a:r>
              <a:rPr lang="en-US" sz="1600" dirty="0" smtClean="0"/>
              <a:t>Savannah Ave. Pkwy (4-lanes, all vehicles) – Upgrade to a four-lane state route (new U.S. 84)</a:t>
            </a:r>
            <a:endParaRPr lang="en-US" sz="1600" dirty="0"/>
          </a:p>
          <a:p>
            <a:r>
              <a:rPr lang="en-US" sz="1600" dirty="0"/>
              <a:t>South of Savannah </a:t>
            </a:r>
            <a:r>
              <a:rPr lang="en-US" sz="1600" dirty="0" smtClean="0"/>
              <a:t>Ave. </a:t>
            </a:r>
            <a:r>
              <a:rPr lang="en-US" sz="1600" dirty="0"/>
              <a:t>– </a:t>
            </a:r>
            <a:r>
              <a:rPr lang="en-US" sz="1600" dirty="0" smtClean="0"/>
              <a:t>Build new 4-lane roadway south of Savannah Avenue Parkway with design speed on 45 mph (new U.S. 84).</a:t>
            </a:r>
            <a:endParaRPr lang="en-US" sz="1600" dirty="0"/>
          </a:p>
          <a:p>
            <a:r>
              <a:rPr lang="en-US" sz="1600" dirty="0" smtClean="0"/>
              <a:t>South </a:t>
            </a:r>
            <a:r>
              <a:rPr lang="en-US" sz="1600" dirty="0"/>
              <a:t>Bypass </a:t>
            </a:r>
            <a:r>
              <a:rPr lang="en-US" sz="1600" dirty="0" smtClean="0"/>
              <a:t>(James Road Route) – 4-lane roadway.  Mix of existing and new lanes.  Restricts truck traffic from Central Ave. and Hill Ave. (new U.S. 84)</a:t>
            </a:r>
          </a:p>
          <a:p>
            <a:r>
              <a:rPr lang="en-US" sz="1600" dirty="0" smtClean="0"/>
              <a:t>South Bypass (St. Augustine Road Route) – same as above, but uses St. Augustine Road to connect to Hill Ave. as opposed to a new roadway</a:t>
            </a:r>
            <a:endParaRPr lang="en-US" sz="1600" dirty="0"/>
          </a:p>
        </p:txBody>
      </p:sp>
    </p:spTree>
    <p:extLst>
      <p:ext uri="{BB962C8B-B14F-4D97-AF65-F5344CB8AC3E}">
        <p14:creationId xmlns:p14="http://schemas.microsoft.com/office/powerpoint/2010/main" val="2238281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102659"/>
            <a:ext cx="8107386" cy="1192742"/>
          </a:xfrm>
        </p:spPr>
        <p:txBody>
          <a:bodyPr/>
          <a:lstStyle/>
          <a:p>
            <a:r>
              <a:rPr lang="en-US" dirty="0" smtClean="0"/>
              <a:t>Summary Results by Alternative</a:t>
            </a:r>
            <a:endParaRPr lang="en-US" dirty="0"/>
          </a:p>
        </p:txBody>
      </p:sp>
      <p:sp>
        <p:nvSpPr>
          <p:cNvPr id="6" name="Content Placeholder 5"/>
          <p:cNvSpPr>
            <a:spLocks noGrp="1"/>
          </p:cNvSpPr>
          <p:nvPr>
            <p:ph idx="1"/>
          </p:nvPr>
        </p:nvSpPr>
        <p:spPr>
          <a:xfrm>
            <a:off x="154745" y="1676400"/>
            <a:ext cx="8834510" cy="4500563"/>
          </a:xfrm>
        </p:spPr>
        <p:txBody>
          <a:bodyPr>
            <a:noAutofit/>
          </a:bodyPr>
          <a:lstStyle/>
          <a:p>
            <a:r>
              <a:rPr lang="en-US" sz="1600" dirty="0" smtClean="0"/>
              <a:t>Do-Nothing </a:t>
            </a:r>
            <a:r>
              <a:rPr lang="en-US" sz="1600" dirty="0"/>
              <a:t>– </a:t>
            </a:r>
            <a:r>
              <a:rPr lang="en-US" sz="1600" dirty="0" smtClean="0"/>
              <a:t>Truck and auto volumes on Central and Hill increase substantially</a:t>
            </a:r>
            <a:endParaRPr lang="en-US" sz="1600" dirty="0"/>
          </a:p>
          <a:p>
            <a:r>
              <a:rPr lang="en-US" sz="1600" dirty="0"/>
              <a:t>Savannah </a:t>
            </a:r>
            <a:r>
              <a:rPr lang="en-US" sz="1600" dirty="0" smtClean="0"/>
              <a:t>Ave. Pkwy (All Vehicles) – Holds truck and auto volumes relatively constant</a:t>
            </a:r>
          </a:p>
          <a:p>
            <a:r>
              <a:rPr lang="en-US" sz="1600" dirty="0" smtClean="0"/>
              <a:t>Savannah Ave. Pkwy (Trucks-Only) – Removes most trucks (about 66%) from Central and Hill.  Auto volumes on Central and Hill grow substantially</a:t>
            </a:r>
          </a:p>
          <a:p>
            <a:r>
              <a:rPr lang="en-US" sz="1600" dirty="0" smtClean="0"/>
              <a:t>Savannah Ave. Pkwy (4-lanes, all vehicles) – Removes high fraction of trucks from Central and Hill.  Decreases autos on Central and Hill</a:t>
            </a:r>
            <a:endParaRPr lang="en-US" sz="1600" dirty="0"/>
          </a:p>
          <a:p>
            <a:r>
              <a:rPr lang="en-US" sz="1600" dirty="0"/>
              <a:t>South of Savannah </a:t>
            </a:r>
            <a:r>
              <a:rPr lang="en-US" sz="1600" dirty="0" smtClean="0"/>
              <a:t>Ave. </a:t>
            </a:r>
            <a:r>
              <a:rPr lang="en-US" sz="1600" dirty="0"/>
              <a:t>– </a:t>
            </a:r>
            <a:r>
              <a:rPr lang="en-US" sz="1600" dirty="0" smtClean="0"/>
              <a:t>Slight improvement over Savannah Ave. Pkwy in terms of autos and trucks removed from Central and Hill</a:t>
            </a:r>
            <a:endParaRPr lang="en-US" sz="1600" dirty="0"/>
          </a:p>
          <a:p>
            <a:r>
              <a:rPr lang="en-US" sz="1600" dirty="0" smtClean="0"/>
              <a:t>South Bypass (James Road Route) </a:t>
            </a:r>
            <a:r>
              <a:rPr lang="en-US" sz="1600" dirty="0"/>
              <a:t>– </a:t>
            </a:r>
            <a:r>
              <a:rPr lang="en-US" sz="1600" dirty="0" smtClean="0"/>
              <a:t>Removes trucks from Central and Hill.  Autos increase substantially</a:t>
            </a:r>
          </a:p>
          <a:p>
            <a:r>
              <a:rPr lang="en-US" sz="1600" dirty="0" smtClean="0"/>
              <a:t>South Bypass (Saint Augustine Road Route) – Removes trucks from Central and Hill. Autos increase more substantially than in the James Road Route alternative, which was noted as important to some stakeholders</a:t>
            </a:r>
            <a:endParaRPr lang="en-US" sz="1600" dirty="0"/>
          </a:p>
        </p:txBody>
      </p:sp>
    </p:spTree>
    <p:extLst>
      <p:ext uri="{BB962C8B-B14F-4D97-AF65-F5344CB8AC3E}">
        <p14:creationId xmlns:p14="http://schemas.microsoft.com/office/powerpoint/2010/main" val="595533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61" y="102659"/>
            <a:ext cx="8441495" cy="1192742"/>
          </a:xfrm>
        </p:spPr>
        <p:txBody>
          <a:bodyPr>
            <a:normAutofit fontScale="90000"/>
          </a:bodyPr>
          <a:lstStyle/>
          <a:p>
            <a:r>
              <a:rPr lang="en-US" dirty="0" smtClean="0"/>
              <a:t>Criteria for Selecting a Preferred Alternative</a:t>
            </a:r>
            <a:endParaRPr lang="en-US" dirty="0"/>
          </a:p>
        </p:txBody>
      </p:sp>
      <p:sp>
        <p:nvSpPr>
          <p:cNvPr id="3" name="Content Placeholder 2"/>
          <p:cNvSpPr>
            <a:spLocks noGrp="1"/>
          </p:cNvSpPr>
          <p:nvPr>
            <p:ph idx="1"/>
          </p:nvPr>
        </p:nvSpPr>
        <p:spPr>
          <a:xfrm>
            <a:off x="320040" y="1564434"/>
            <a:ext cx="8750105" cy="4500563"/>
          </a:xfrm>
        </p:spPr>
        <p:txBody>
          <a:bodyPr>
            <a:normAutofit lnSpcReduction="10000"/>
          </a:bodyPr>
          <a:lstStyle/>
          <a:p>
            <a:r>
              <a:rPr lang="en-US" sz="2400" dirty="0" smtClean="0"/>
              <a:t>Alternatives were selected based on their ability to alleviate downtown truck traffic and other criteria including:</a:t>
            </a:r>
          </a:p>
          <a:p>
            <a:pPr lvl="1"/>
            <a:r>
              <a:rPr lang="en-US" sz="2000" dirty="0" smtClean="0"/>
              <a:t>Vehicle and Pedestrian Safety</a:t>
            </a:r>
          </a:p>
          <a:p>
            <a:pPr lvl="1"/>
            <a:r>
              <a:rPr lang="en-US" sz="2000" dirty="0" smtClean="0"/>
              <a:t>Impact to Passenger </a:t>
            </a:r>
            <a:r>
              <a:rPr lang="en-US" sz="2000" smtClean="0"/>
              <a:t>Vehicle Volumes</a:t>
            </a:r>
            <a:endParaRPr lang="en-US" sz="2000" dirty="0" smtClean="0"/>
          </a:p>
          <a:p>
            <a:pPr lvl="1"/>
            <a:r>
              <a:rPr lang="en-US" sz="2000" dirty="0" smtClean="0"/>
              <a:t>Federal and State Approval</a:t>
            </a:r>
          </a:p>
          <a:p>
            <a:pPr lvl="1"/>
            <a:r>
              <a:rPr lang="en-US" sz="2000" dirty="0" smtClean="0"/>
              <a:t>Impacts to Environmental Justice Areas</a:t>
            </a:r>
          </a:p>
          <a:p>
            <a:pPr lvl="1"/>
            <a:r>
              <a:rPr lang="en-US" sz="2000" dirty="0" smtClean="0"/>
              <a:t>Cost to Local Governments</a:t>
            </a:r>
          </a:p>
          <a:p>
            <a:pPr lvl="1"/>
            <a:r>
              <a:rPr lang="en-US" sz="2000" dirty="0" smtClean="0"/>
              <a:t>Environmental Impacts</a:t>
            </a:r>
          </a:p>
          <a:p>
            <a:pPr lvl="1"/>
            <a:r>
              <a:rPr lang="en-US" sz="2000" dirty="0" smtClean="0"/>
              <a:t>Time to Implementation</a:t>
            </a:r>
          </a:p>
          <a:p>
            <a:r>
              <a:rPr lang="en-US" sz="2400" dirty="0" smtClean="0"/>
              <a:t>Based on these criteria, some alternatives are more well-suited for either short- or long-term strategies for managing truck traffic</a:t>
            </a:r>
          </a:p>
        </p:txBody>
      </p:sp>
    </p:spTree>
    <p:extLst>
      <p:ext uri="{BB962C8B-B14F-4D97-AF65-F5344CB8AC3E}">
        <p14:creationId xmlns:p14="http://schemas.microsoft.com/office/powerpoint/2010/main" val="17859308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Short-term Strategy</a:t>
            </a:r>
            <a:endParaRPr lang="en-US" dirty="0"/>
          </a:p>
        </p:txBody>
      </p:sp>
      <p:sp>
        <p:nvSpPr>
          <p:cNvPr id="3" name="Content Placeholder 2"/>
          <p:cNvSpPr>
            <a:spLocks noGrp="1"/>
          </p:cNvSpPr>
          <p:nvPr>
            <p:ph idx="1"/>
          </p:nvPr>
        </p:nvSpPr>
        <p:spPr>
          <a:xfrm>
            <a:off x="628650" y="1491900"/>
            <a:ext cx="7886700" cy="4500563"/>
          </a:xfrm>
        </p:spPr>
        <p:txBody>
          <a:bodyPr>
            <a:normAutofit fontScale="92500" lnSpcReduction="10000"/>
          </a:bodyPr>
          <a:lstStyle/>
          <a:p>
            <a:r>
              <a:rPr lang="en-US" sz="2400" dirty="0" smtClean="0"/>
              <a:t>Implement the Savannah Ave. Parkway Trucks-Only alternative</a:t>
            </a:r>
          </a:p>
          <a:p>
            <a:r>
              <a:rPr lang="en-US" sz="2400" dirty="0" smtClean="0"/>
              <a:t>Benefits</a:t>
            </a:r>
          </a:p>
          <a:p>
            <a:pPr lvl="1"/>
            <a:r>
              <a:rPr lang="en-US" sz="2000" dirty="0" smtClean="0"/>
              <a:t>It can be implemented relatively quickly and at low cost</a:t>
            </a:r>
          </a:p>
          <a:p>
            <a:pPr lvl="1"/>
            <a:r>
              <a:rPr lang="en-US" sz="2000" dirty="0" smtClean="0"/>
              <a:t>Requires only modest infrastructure upgrades</a:t>
            </a:r>
          </a:p>
          <a:p>
            <a:pPr lvl="1"/>
            <a:r>
              <a:rPr lang="en-US" sz="2000" dirty="0" smtClean="0"/>
              <a:t>Minimal environmental and community impacts</a:t>
            </a:r>
          </a:p>
          <a:p>
            <a:pPr lvl="1"/>
            <a:r>
              <a:rPr lang="en-US" sz="2000" dirty="0" smtClean="0"/>
              <a:t>Does not require significant state or federal coordination</a:t>
            </a:r>
          </a:p>
          <a:p>
            <a:r>
              <a:rPr lang="en-US" sz="2400" dirty="0" smtClean="0"/>
              <a:t>Challenges</a:t>
            </a:r>
          </a:p>
          <a:p>
            <a:pPr lvl="1"/>
            <a:r>
              <a:rPr lang="en-US" sz="2000" dirty="0" smtClean="0"/>
              <a:t>Effectiveness of the Trucks-Only alternative strongly depends on enforcement of Savannah Ave. as an exclusive truck facility</a:t>
            </a:r>
          </a:p>
          <a:p>
            <a:pPr lvl="1"/>
            <a:r>
              <a:rPr lang="en-US" sz="2000" dirty="0" smtClean="0"/>
              <a:t>It would also require significant outreach to and cooperation from motor carriers</a:t>
            </a:r>
            <a:endParaRPr lang="en-US" sz="2000" dirty="0"/>
          </a:p>
        </p:txBody>
      </p:sp>
    </p:spTree>
    <p:extLst>
      <p:ext uri="{BB962C8B-B14F-4D97-AF65-F5344CB8AC3E}">
        <p14:creationId xmlns:p14="http://schemas.microsoft.com/office/powerpoint/2010/main" val="2637488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Long-term Strategy</a:t>
            </a:r>
            <a:endParaRPr lang="en-US" dirty="0"/>
          </a:p>
        </p:txBody>
      </p:sp>
      <p:sp>
        <p:nvSpPr>
          <p:cNvPr id="3" name="Content Placeholder 2"/>
          <p:cNvSpPr>
            <a:spLocks noGrp="1"/>
          </p:cNvSpPr>
          <p:nvPr>
            <p:ph idx="1"/>
          </p:nvPr>
        </p:nvSpPr>
        <p:spPr>
          <a:xfrm>
            <a:off x="275295" y="1346310"/>
            <a:ext cx="8615786" cy="4800600"/>
          </a:xfrm>
        </p:spPr>
        <p:txBody>
          <a:bodyPr>
            <a:normAutofit fontScale="92500" lnSpcReduction="10000"/>
          </a:bodyPr>
          <a:lstStyle/>
          <a:p>
            <a:r>
              <a:rPr lang="en-US" sz="2400" dirty="0" smtClean="0"/>
              <a:t>Implement either of the South Bypass alternatives</a:t>
            </a:r>
          </a:p>
          <a:p>
            <a:r>
              <a:rPr lang="en-US" sz="2400" dirty="0" smtClean="0"/>
              <a:t>Benefits</a:t>
            </a:r>
          </a:p>
          <a:p>
            <a:pPr lvl="1"/>
            <a:r>
              <a:rPr lang="en-US" sz="2000" dirty="0" smtClean="0"/>
              <a:t>Potential to divert U.S. 84 to one of the South Bypass routes and implement truck restrictions on Central and Hill Avenues</a:t>
            </a:r>
          </a:p>
          <a:p>
            <a:pPr lvl="1"/>
            <a:r>
              <a:rPr lang="en-US" sz="2000" dirty="0" smtClean="0"/>
              <a:t>Potential to convert Central and Hill Avenues to two-way streets, improving the pedestrian experience downtown</a:t>
            </a:r>
          </a:p>
          <a:p>
            <a:pPr lvl="1"/>
            <a:r>
              <a:rPr lang="en-US" sz="2000" dirty="0" smtClean="0"/>
              <a:t>Complements broader regional initiatives such as linking industrial clusters and spurring freight-related economic development</a:t>
            </a:r>
          </a:p>
          <a:p>
            <a:r>
              <a:rPr lang="en-US" sz="2400" dirty="0" smtClean="0"/>
              <a:t>Challenges</a:t>
            </a:r>
          </a:p>
          <a:p>
            <a:pPr lvl="1"/>
            <a:r>
              <a:rPr lang="en-US" sz="2000" dirty="0" smtClean="0"/>
              <a:t>High cost and time-intensive</a:t>
            </a:r>
          </a:p>
          <a:p>
            <a:pPr lvl="1"/>
            <a:r>
              <a:rPr lang="en-US" sz="2000" dirty="0" smtClean="0"/>
              <a:t>Multiple at-grade rail crossings would likely have to be separated for state and federal officials to consider re-routing U.S. 84</a:t>
            </a:r>
          </a:p>
          <a:p>
            <a:pPr lvl="1"/>
            <a:r>
              <a:rPr lang="en-US" sz="2000" dirty="0" smtClean="0"/>
              <a:t>Local government to take on cost of maintaining and operating Central and Hill Avenues</a:t>
            </a:r>
            <a:endParaRPr lang="en-US" sz="2000" dirty="0"/>
          </a:p>
        </p:txBody>
      </p:sp>
    </p:spTree>
    <p:extLst>
      <p:ext uri="{BB962C8B-B14F-4D97-AF65-F5344CB8AC3E}">
        <p14:creationId xmlns:p14="http://schemas.microsoft.com/office/powerpoint/2010/main" val="1696742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497941" y="1676400"/>
            <a:ext cx="8320133" cy="4500563"/>
          </a:xfrm>
        </p:spPr>
        <p:txBody>
          <a:bodyPr>
            <a:normAutofit/>
          </a:bodyPr>
          <a:lstStyle/>
          <a:p>
            <a:r>
              <a:rPr lang="en-US" sz="2400" dirty="0" smtClean="0"/>
              <a:t>Review of Alternatives</a:t>
            </a:r>
            <a:endParaRPr lang="en-US" sz="2400" dirty="0" smtClean="0"/>
          </a:p>
          <a:p>
            <a:r>
              <a:rPr lang="en-US" sz="2400" dirty="0" smtClean="0"/>
              <a:t>Presentation of Model Results</a:t>
            </a:r>
          </a:p>
          <a:p>
            <a:r>
              <a:rPr lang="en-US" sz="2400" dirty="0" smtClean="0"/>
              <a:t>Discussion of a Potential Path Forward</a:t>
            </a:r>
            <a:endParaRPr lang="en-US" sz="2400" dirty="0" smtClean="0"/>
          </a:p>
        </p:txBody>
      </p:sp>
    </p:spTree>
    <p:extLst>
      <p:ext uri="{BB962C8B-B14F-4D97-AF65-F5344CB8AC3E}">
        <p14:creationId xmlns:p14="http://schemas.microsoft.com/office/powerpoint/2010/main" val="1596911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Review</a:t>
            </a:r>
            <a:r>
              <a:rPr lang="en-US" dirty="0" smtClean="0"/>
              <a:t> </a:t>
            </a:r>
            <a:r>
              <a:rPr lang="en-US" dirty="0" smtClean="0"/>
              <a:t>of Alternatives</a:t>
            </a:r>
            <a:endParaRPr lang="en-US" dirty="0"/>
          </a:p>
        </p:txBody>
      </p:sp>
      <p:pic>
        <p:nvPicPr>
          <p:cNvPr id="7" name="Content Placeholder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628650" y="1666875"/>
            <a:ext cx="3598793" cy="4798392"/>
          </a:xfrm>
        </p:spPr>
      </p:pic>
      <p:sp>
        <p:nvSpPr>
          <p:cNvPr id="6" name="Content Placeholder 5"/>
          <p:cNvSpPr>
            <a:spLocks noGrp="1"/>
          </p:cNvSpPr>
          <p:nvPr>
            <p:ph sz="half" idx="2"/>
          </p:nvPr>
        </p:nvSpPr>
        <p:spPr>
          <a:xfrm>
            <a:off x="4471516" y="1666875"/>
            <a:ext cx="4592097" cy="4510088"/>
          </a:xfrm>
        </p:spPr>
        <p:txBody>
          <a:bodyPr>
            <a:normAutofit/>
          </a:bodyPr>
          <a:lstStyle/>
          <a:p>
            <a:r>
              <a:rPr lang="en-US" sz="2400" dirty="0" smtClean="0"/>
              <a:t>Five alternatives evaluated</a:t>
            </a:r>
          </a:p>
          <a:p>
            <a:pPr marL="914400" lvl="1" indent="-457200">
              <a:buFont typeface="+mj-lt"/>
              <a:buAutoNum type="arabicPeriod"/>
            </a:pPr>
            <a:r>
              <a:rPr lang="en-US" sz="2000" dirty="0" smtClean="0"/>
              <a:t>Do Nothing</a:t>
            </a:r>
          </a:p>
          <a:p>
            <a:pPr marL="914400" lvl="1" indent="-457200">
              <a:buFont typeface="+mj-lt"/>
              <a:buAutoNum type="arabicPeriod"/>
            </a:pPr>
            <a:r>
              <a:rPr lang="en-US" sz="2000" dirty="0" smtClean="0"/>
              <a:t>Western Perimeter Bypass</a:t>
            </a:r>
          </a:p>
          <a:p>
            <a:pPr marL="914400" lvl="1" indent="-457200">
              <a:buFont typeface="+mj-lt"/>
              <a:buAutoNum type="arabicPeriod"/>
            </a:pPr>
            <a:r>
              <a:rPr lang="en-US" sz="2000" dirty="0" smtClean="0"/>
              <a:t>South Bypass</a:t>
            </a:r>
          </a:p>
          <a:p>
            <a:pPr marL="1373188" lvl="2" indent="-457200">
              <a:buFont typeface="+mj-lt"/>
              <a:buAutoNum type="alphaLcParenR"/>
            </a:pPr>
            <a:r>
              <a:rPr lang="en-US" sz="1600" dirty="0" smtClean="0"/>
              <a:t>James Road Route</a:t>
            </a:r>
          </a:p>
          <a:p>
            <a:pPr marL="1373188" lvl="2" indent="-457200">
              <a:buFont typeface="+mj-lt"/>
              <a:buAutoNum type="alphaLcParenR"/>
            </a:pPr>
            <a:r>
              <a:rPr lang="en-US" sz="1600" dirty="0" smtClean="0"/>
              <a:t>St. Augustine Road </a:t>
            </a:r>
            <a:r>
              <a:rPr lang="en-US" sz="1600" dirty="0" smtClean="0"/>
              <a:t>Route (NEW)</a:t>
            </a:r>
            <a:endParaRPr lang="en-US" sz="1600" dirty="0" smtClean="0"/>
          </a:p>
          <a:p>
            <a:pPr marL="914400" lvl="1" indent="-457200">
              <a:buFont typeface="+mj-lt"/>
              <a:buAutoNum type="arabicPeriod"/>
            </a:pPr>
            <a:r>
              <a:rPr lang="en-US" sz="2000" dirty="0"/>
              <a:t>Savannah Avenue Parkway </a:t>
            </a:r>
            <a:r>
              <a:rPr lang="en-US" sz="2000" dirty="0" smtClean="0"/>
              <a:t>Bypass</a:t>
            </a:r>
          </a:p>
          <a:p>
            <a:pPr marL="1373188" lvl="2" indent="-457200">
              <a:buFont typeface="+mj-lt"/>
              <a:buAutoNum type="alphaLcParenR"/>
            </a:pPr>
            <a:r>
              <a:rPr lang="en-US" sz="1600" dirty="0" smtClean="0"/>
              <a:t>All Vehicles</a:t>
            </a:r>
          </a:p>
          <a:p>
            <a:pPr marL="1373188" lvl="2" indent="-457200">
              <a:buFont typeface="+mj-lt"/>
              <a:buAutoNum type="alphaLcParenR"/>
            </a:pPr>
            <a:r>
              <a:rPr lang="en-US" sz="1600" dirty="0" smtClean="0"/>
              <a:t>Trucks Only</a:t>
            </a:r>
          </a:p>
          <a:p>
            <a:pPr marL="1373188" lvl="2" indent="-457200">
              <a:buFont typeface="+mj-lt"/>
              <a:buAutoNum type="alphaLcParenR"/>
            </a:pPr>
            <a:r>
              <a:rPr lang="en-US" sz="1600" dirty="0" smtClean="0"/>
              <a:t>Four Lanes</a:t>
            </a:r>
            <a:endParaRPr lang="en-US" sz="1600" dirty="0"/>
          </a:p>
          <a:p>
            <a:pPr marL="914400" lvl="1" indent="-457200">
              <a:buFont typeface="+mj-lt"/>
              <a:buAutoNum type="arabicPeriod"/>
            </a:pPr>
            <a:r>
              <a:rPr lang="en-US" sz="2000" dirty="0" smtClean="0"/>
              <a:t>South of Savannah Avenue Bypass</a:t>
            </a:r>
          </a:p>
        </p:txBody>
      </p:sp>
      <p:cxnSp>
        <p:nvCxnSpPr>
          <p:cNvPr id="4" name="Straight Connector 3"/>
          <p:cNvCxnSpPr/>
          <p:nvPr/>
        </p:nvCxnSpPr>
        <p:spPr>
          <a:xfrm>
            <a:off x="1947863" y="4010025"/>
            <a:ext cx="209550" cy="376238"/>
          </a:xfrm>
          <a:prstGeom prst="line">
            <a:avLst/>
          </a:prstGeom>
          <a:ln w="28575">
            <a:solidFill>
              <a:srgbClr val="DA0000"/>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008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Alternatives </a:t>
            </a:r>
            <a:r>
              <a:rPr lang="en-US" dirty="0"/>
              <a:t>N</a:t>
            </a:r>
            <a:r>
              <a:rPr lang="en-US" dirty="0" smtClean="0"/>
              <a:t>ear Downtown</a:t>
            </a:r>
            <a:endParaRPr lang="en-US" dirty="0"/>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96578" y="1676400"/>
            <a:ext cx="6750844" cy="4500563"/>
          </a:xfrm>
        </p:spPr>
      </p:pic>
      <p:cxnSp>
        <p:nvCxnSpPr>
          <p:cNvPr id="10" name="Straight Connector 9"/>
          <p:cNvCxnSpPr/>
          <p:nvPr/>
        </p:nvCxnSpPr>
        <p:spPr>
          <a:xfrm flipV="1">
            <a:off x="6066503" y="2930013"/>
            <a:ext cx="1002891" cy="432620"/>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069394" y="2310581"/>
            <a:ext cx="698090" cy="629264"/>
          </a:xfrm>
          <a:prstGeom prst="line">
            <a:avLst/>
          </a:prstGeom>
          <a:ln w="38100">
            <a:solidFill>
              <a:srgbClr val="7030A0"/>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5633885" y="3490451"/>
            <a:ext cx="157316" cy="68826"/>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8036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Evaluation of Alternatives</a:t>
            </a:r>
            <a:endParaRPr lang="en-US" dirty="0"/>
          </a:p>
        </p:txBody>
      </p:sp>
      <p:pic>
        <p:nvPicPr>
          <p:cNvPr id="7" name="Content Placeholder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57162" y="2766291"/>
            <a:ext cx="2945997" cy="1924125"/>
          </a:xfrm>
        </p:spPr>
      </p:pic>
      <p:sp>
        <p:nvSpPr>
          <p:cNvPr id="5" name="Content Placeholder 5"/>
          <p:cNvSpPr txBox="1">
            <a:spLocks/>
          </p:cNvSpPr>
          <p:nvPr/>
        </p:nvSpPr>
        <p:spPr>
          <a:xfrm>
            <a:off x="3103159" y="1543953"/>
            <a:ext cx="5956878" cy="4500563"/>
          </a:xfrm>
          <a:prstGeom prst="rect">
            <a:avLst/>
          </a:prstGeom>
        </p:spPr>
        <p:txBody>
          <a:bodyPr vert="horz" lIns="91440" tIns="45720" rIns="91440" bIns="45720" rtlCol="0">
            <a:normAutofit/>
          </a:bodyPr>
          <a:lstStyle>
            <a:lvl1pPr marL="457200" indent="-457200" algn="l" defTabSz="914400" rtl="0" eaLnBrk="1" latinLnBrk="0" hangingPunct="1">
              <a:lnSpc>
                <a:spcPct val="90000"/>
              </a:lnSpc>
              <a:spcBef>
                <a:spcPts val="1000"/>
              </a:spcBef>
              <a:buFontTx/>
              <a:buBlip>
                <a:blip r:embed="rId3"/>
              </a:buBlip>
              <a:defRPr sz="2800" kern="1200">
                <a:solidFill>
                  <a:srgbClr val="3E4D54"/>
                </a:solidFill>
                <a:latin typeface="+mn-lt"/>
                <a:ea typeface="+mn-ea"/>
                <a:cs typeface="+mn-cs"/>
              </a:defRPr>
            </a:lvl1pPr>
            <a:lvl2pPr marL="742950" marR="0" indent="-285750" algn="l" defTabSz="914400" rtl="0" eaLnBrk="1" fontAlgn="auto" latinLnBrk="0" hangingPunct="1">
              <a:lnSpc>
                <a:spcPct val="100000"/>
              </a:lnSpc>
              <a:spcBef>
                <a:spcPts val="600"/>
              </a:spcBef>
              <a:spcAft>
                <a:spcPts val="0"/>
              </a:spcAft>
              <a:buClr>
                <a:srgbClr val="25BED5"/>
              </a:buClr>
              <a:buSzTx/>
              <a:buFont typeface="Arial" pitchFamily="34" charset="0"/>
              <a:buChar char="»"/>
              <a:tabLst/>
              <a:defRPr sz="2400" kern="1200">
                <a:solidFill>
                  <a:srgbClr val="3E4D54"/>
                </a:solidFill>
                <a:latin typeface="+mn-lt"/>
                <a:ea typeface="+mn-ea"/>
                <a:cs typeface="+mn-cs"/>
              </a:defRPr>
            </a:lvl2pPr>
            <a:lvl3pPr marL="1201738" indent="-287338" algn="l" defTabSz="914400" rtl="0" eaLnBrk="1" latinLnBrk="0" hangingPunct="1">
              <a:lnSpc>
                <a:spcPct val="90000"/>
              </a:lnSpc>
              <a:spcBef>
                <a:spcPts val="500"/>
              </a:spcBef>
              <a:buClr>
                <a:schemeClr val="accent6"/>
              </a:buClr>
              <a:buFont typeface="Wingdings" panose="05000000000000000000" pitchFamily="2" charset="2"/>
              <a:buChar char="§"/>
              <a:defRPr sz="2000" kern="1200">
                <a:solidFill>
                  <a:srgbClr val="3E4D54"/>
                </a:solidFill>
                <a:latin typeface="+mn-lt"/>
                <a:ea typeface="+mn-ea"/>
                <a:cs typeface="+mn-cs"/>
              </a:defRPr>
            </a:lvl3pPr>
            <a:lvl4pPr marL="1490663" indent="-2889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3E4D54"/>
                </a:solidFill>
                <a:latin typeface="+mn-lt"/>
                <a:ea typeface="+mn-ea"/>
                <a:cs typeface="+mn-cs"/>
              </a:defRPr>
            </a:lvl4pPr>
            <a:lvl5pPr marL="1770063" indent="-2794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rgbClr val="3E4D5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Travel demand model </a:t>
            </a:r>
            <a:r>
              <a:rPr lang="en-US" sz="2400" dirty="0" smtClean="0"/>
              <a:t>estimated </a:t>
            </a:r>
            <a:r>
              <a:rPr lang="en-US" sz="2400" dirty="0"/>
              <a:t>traffic </a:t>
            </a:r>
            <a:r>
              <a:rPr lang="en-US" sz="2400" dirty="0" smtClean="0"/>
              <a:t>volume changes </a:t>
            </a:r>
            <a:r>
              <a:rPr lang="en-US" sz="2400" dirty="0"/>
              <a:t>at 8 </a:t>
            </a:r>
            <a:r>
              <a:rPr lang="en-US" sz="2400" dirty="0" smtClean="0"/>
              <a:t>locations</a:t>
            </a:r>
            <a:r>
              <a:rPr lang="en-US" sz="2400" dirty="0"/>
              <a:t>.</a:t>
            </a:r>
          </a:p>
          <a:p>
            <a:r>
              <a:rPr lang="en-US" sz="2400" dirty="0" smtClean="0"/>
              <a:t>Alternatives evaluated based on:</a:t>
            </a:r>
          </a:p>
          <a:p>
            <a:pPr lvl="1"/>
            <a:r>
              <a:rPr lang="en-US" sz="2000" dirty="0" smtClean="0"/>
              <a:t>Truck traffic diverted away from downtown</a:t>
            </a:r>
          </a:p>
          <a:p>
            <a:pPr lvl="1"/>
            <a:r>
              <a:rPr lang="en-US" sz="2000" dirty="0" smtClean="0"/>
              <a:t>Traffic impacts on passenger vehicles</a:t>
            </a:r>
          </a:p>
          <a:p>
            <a:pPr lvl="1"/>
            <a:r>
              <a:rPr lang="en-US" sz="2000" dirty="0" smtClean="0"/>
              <a:t>Impacts of the alternatives on downtown businesses, residents, and visitors</a:t>
            </a:r>
          </a:p>
          <a:p>
            <a:pPr lvl="1"/>
            <a:r>
              <a:rPr lang="en-US" sz="2000" dirty="0" smtClean="0"/>
              <a:t>Consistency with current long-range plans</a:t>
            </a:r>
          </a:p>
          <a:p>
            <a:pPr lvl="1"/>
            <a:r>
              <a:rPr lang="en-US" sz="2000" dirty="0" smtClean="0"/>
              <a:t>Planning level cost </a:t>
            </a:r>
            <a:r>
              <a:rPr lang="en-US" sz="2000" dirty="0" smtClean="0"/>
              <a:t>considerations</a:t>
            </a:r>
          </a:p>
          <a:p>
            <a:pPr lvl="1"/>
            <a:r>
              <a:rPr lang="en-US" sz="2000" dirty="0" smtClean="0"/>
              <a:t>Safety implications</a:t>
            </a:r>
            <a:endParaRPr lang="en-US" sz="2000" dirty="0"/>
          </a:p>
        </p:txBody>
      </p:sp>
    </p:spTree>
    <p:extLst>
      <p:ext uri="{BB962C8B-B14F-4D97-AF65-F5344CB8AC3E}">
        <p14:creationId xmlns:p14="http://schemas.microsoft.com/office/powerpoint/2010/main" val="3453743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Model Results – Truck Traffic</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215169"/>
              </p:ext>
            </p:extLst>
          </p:nvPr>
        </p:nvGraphicFramePr>
        <p:xfrm>
          <a:off x="69901" y="1530017"/>
          <a:ext cx="8970402" cy="3536696"/>
        </p:xfrm>
        <a:graphic>
          <a:graphicData uri="http://schemas.openxmlformats.org/drawingml/2006/table">
            <a:tbl>
              <a:tblPr firstRow="1" bandRow="1">
                <a:tableStyleId>{5C22544A-7EE6-4342-B048-85BDC9FD1C3A}</a:tableStyleId>
              </a:tblPr>
              <a:tblGrid>
                <a:gridCol w="1626924"/>
                <a:gridCol w="980387"/>
                <a:gridCol w="989815"/>
                <a:gridCol w="942680"/>
                <a:gridCol w="962910"/>
                <a:gridCol w="856463"/>
                <a:gridCol w="1034029"/>
                <a:gridCol w="788597"/>
                <a:gridCol w="788597"/>
              </a:tblGrid>
              <a:tr h="370840">
                <a:tc gridSpan="3">
                  <a:txBody>
                    <a:bodyPr/>
                    <a:lstStyle/>
                    <a:p>
                      <a:pPr marL="0" marR="0" algn="ctr">
                        <a:lnSpc>
                          <a:spcPct val="115000"/>
                        </a:lnSpc>
                        <a:spcBef>
                          <a:spcPts val="1200"/>
                        </a:spcBef>
                        <a:spcAft>
                          <a:spcPts val="0"/>
                        </a:spcAft>
                      </a:pPr>
                      <a:endParaRPr lang="en-US" sz="12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c hMerge="1">
                  <a:txBody>
                    <a:bodyPr/>
                    <a:lstStyle/>
                    <a:p>
                      <a:pPr marL="0" marR="0" algn="ctr">
                        <a:lnSpc>
                          <a:spcPct val="115000"/>
                        </a:lnSpc>
                        <a:spcBef>
                          <a:spcPts val="1200"/>
                        </a:spcBef>
                        <a:spcAft>
                          <a:spcPts val="0"/>
                        </a:spcAft>
                      </a:pP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hMerge="1">
                  <a:txBody>
                    <a:bodyPr/>
                    <a:lstStyle/>
                    <a:p>
                      <a:pPr marL="0" marR="0" algn="ctr">
                        <a:lnSpc>
                          <a:spcPct val="115000"/>
                        </a:lnSpc>
                        <a:spcBef>
                          <a:spcPts val="1200"/>
                        </a:spcBef>
                        <a:spcAft>
                          <a:spcPts val="0"/>
                        </a:spcAft>
                      </a:pPr>
                      <a:endParaRPr lang="en-US" sz="12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c gridSpan="3">
                  <a:txBody>
                    <a:bodyPr/>
                    <a:lstStyle/>
                    <a:p>
                      <a:pPr marL="0" marR="0" algn="ctr">
                        <a:lnSpc>
                          <a:spcPct val="115000"/>
                        </a:lnSpc>
                        <a:spcBef>
                          <a:spcPts val="1200"/>
                        </a:spcBef>
                        <a:spcAft>
                          <a:spcPts val="0"/>
                        </a:spcAft>
                      </a:pPr>
                      <a:r>
                        <a:rPr lang="en-US" sz="1200" b="1" dirty="0" smtClean="0">
                          <a:solidFill>
                            <a:schemeClr val="bg1"/>
                          </a:solidFill>
                          <a:effectLst/>
                          <a:latin typeface="+mn-lt"/>
                          <a:ea typeface="Times New Roman" panose="02020603050405020304" pitchFamily="18" charset="0"/>
                          <a:cs typeface="Arial" panose="020B0604020202020204" pitchFamily="34" charset="0"/>
                        </a:rPr>
                        <a:t>Savannah Avenue Parkway</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hMerge="1">
                  <a:txBody>
                    <a:bodyPr/>
                    <a:lstStyle/>
                    <a:p>
                      <a:pPr marL="0" marR="0" algn="ctr">
                        <a:lnSpc>
                          <a:spcPct val="115000"/>
                        </a:lnSpc>
                        <a:spcBef>
                          <a:spcPts val="1200"/>
                        </a:spcBef>
                        <a:spcAft>
                          <a:spcPts val="0"/>
                        </a:spcAft>
                      </a:pPr>
                      <a:endParaRPr lang="en-US" sz="10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c hMerge="1">
                  <a:txBody>
                    <a:bodyPr/>
                    <a:lstStyle/>
                    <a:p>
                      <a:pPr marL="0" marR="0" algn="ctr">
                        <a:lnSpc>
                          <a:spcPct val="115000"/>
                        </a:lnSpc>
                        <a:spcBef>
                          <a:spcPts val="1200"/>
                        </a:spcBef>
                        <a:spcAft>
                          <a:spcPts val="0"/>
                        </a:spcAft>
                      </a:pPr>
                      <a:endParaRPr lang="en-US" sz="10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1200"/>
                        </a:spcBef>
                        <a:spcAft>
                          <a:spcPts val="0"/>
                        </a:spcAft>
                      </a:pPr>
                      <a:endParaRPr lang="en-US" sz="12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c gridSpan="2">
                  <a:txBody>
                    <a:bodyPr/>
                    <a:lstStyle/>
                    <a:p>
                      <a:pPr marL="0" marR="0" algn="ctr">
                        <a:lnSpc>
                          <a:spcPct val="115000"/>
                        </a:lnSpc>
                        <a:spcBef>
                          <a:spcPts val="1200"/>
                        </a:spcBef>
                        <a:spcAft>
                          <a:spcPts val="0"/>
                        </a:spcAft>
                      </a:pPr>
                      <a:r>
                        <a:rPr lang="en-US" sz="1200" b="1" dirty="0" smtClean="0">
                          <a:solidFill>
                            <a:schemeClr val="bg1"/>
                          </a:solidFill>
                          <a:effectLst/>
                          <a:latin typeface="+mn-lt"/>
                          <a:ea typeface="Times New Roman" panose="02020603050405020304" pitchFamily="18" charset="0"/>
                          <a:cs typeface="Arial" panose="020B0604020202020204" pitchFamily="34" charset="0"/>
                        </a:rPr>
                        <a:t>South Bypass</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hMerge="1">
                  <a:txBody>
                    <a:bodyPr/>
                    <a:lstStyle/>
                    <a:p>
                      <a:pPr marL="0" marR="0" algn="ctr">
                        <a:lnSpc>
                          <a:spcPct val="115000"/>
                        </a:lnSpc>
                        <a:spcBef>
                          <a:spcPts val="1200"/>
                        </a:spcBef>
                        <a:spcAft>
                          <a:spcPts val="0"/>
                        </a:spcAft>
                      </a:pPr>
                      <a:endParaRPr lang="en-US" sz="12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Location</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baseline="0" dirty="0" smtClean="0">
                          <a:solidFill>
                            <a:schemeClr val="bg1"/>
                          </a:solidFill>
                          <a:effectLst/>
                          <a:latin typeface="+mn-lt"/>
                          <a:ea typeface="Times New Roman" panose="02020603050405020304" pitchFamily="18" charset="0"/>
                          <a:cs typeface="Arial" panose="020B0604020202020204" pitchFamily="34" charset="0"/>
                        </a:rPr>
                        <a:t>Daily Truck Volumes (2010)</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2040    Do-Nothing</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2040 All Vehicles</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2040 Trucks Only</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ea typeface="Times New Roman" panose="02020603050405020304" pitchFamily="18" charset="0"/>
                          <a:cs typeface="Arial" panose="020B0604020202020204" pitchFamily="34" charset="0"/>
                        </a:rPr>
                        <a:t>2040 Four Lanes</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2040 South </a:t>
                      </a:r>
                      <a:r>
                        <a:rPr lang="en-US" sz="1200" b="1" dirty="0">
                          <a:solidFill>
                            <a:schemeClr val="bg1"/>
                          </a:solidFill>
                          <a:effectLst/>
                          <a:latin typeface="+mn-lt"/>
                          <a:cs typeface="Arial" panose="020B0604020202020204" pitchFamily="34" charset="0"/>
                        </a:rPr>
                        <a:t>of Savannah </a:t>
                      </a:r>
                      <a:r>
                        <a:rPr lang="en-US" sz="1200" b="1" dirty="0" smtClean="0">
                          <a:solidFill>
                            <a:schemeClr val="bg1"/>
                          </a:solidFill>
                          <a:effectLst/>
                          <a:latin typeface="+mn-lt"/>
                          <a:cs typeface="Arial" panose="020B0604020202020204" pitchFamily="34" charset="0"/>
                        </a:rPr>
                        <a:t>Ave.</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2040 James Road Route</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2040 S. A. Road Route</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r>
              <a:tr h="370840">
                <a:tc>
                  <a:txBody>
                    <a:bodyPr/>
                    <a:lstStyle/>
                    <a:p>
                      <a:pPr marL="0" marR="0">
                        <a:lnSpc>
                          <a:spcPct val="115000"/>
                        </a:lnSpc>
                        <a:spcBef>
                          <a:spcPts val="300"/>
                        </a:spcBef>
                        <a:spcAft>
                          <a:spcPts val="300"/>
                        </a:spcAft>
                      </a:pPr>
                      <a:r>
                        <a:rPr lang="en-US" sz="1200" dirty="0">
                          <a:effectLst/>
                          <a:latin typeface="+mn-lt"/>
                          <a:cs typeface="Arial" panose="020B0604020202020204" pitchFamily="34" charset="0"/>
                        </a:rPr>
                        <a:t>West Central Ave</a:t>
                      </a:r>
                      <a:r>
                        <a:rPr lang="en-US" sz="1200" dirty="0" smtClean="0">
                          <a:effectLst/>
                          <a:latin typeface="+mn-lt"/>
                          <a:cs typeface="Arial" panose="020B0604020202020204" pitchFamily="34" charset="0"/>
                        </a:rPr>
                        <a:t>.</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indent="0" algn="ctr">
                        <a:lnSpc>
                          <a:spcPct val="115000"/>
                        </a:lnSpc>
                        <a:spcBef>
                          <a:spcPts val="300"/>
                        </a:spcBef>
                        <a:spcAft>
                          <a:spcPts val="300"/>
                        </a:spcAft>
                      </a:pPr>
                      <a:r>
                        <a:rPr lang="en-US" sz="1200" dirty="0" smtClean="0">
                          <a:effectLst/>
                          <a:latin typeface="+mn-lt"/>
                          <a:ea typeface="Batang" panose="02030600000101010101" pitchFamily="18" charset="-127"/>
                          <a:cs typeface="Arial" panose="020B0604020202020204" pitchFamily="34" charset="0"/>
                        </a:rPr>
                        <a:t>1,200</a:t>
                      </a:r>
                      <a:endParaRPr lang="en-US" sz="1200" dirty="0">
                        <a:effectLst/>
                        <a:latin typeface="+mn-lt"/>
                        <a:ea typeface="Batang" panose="02030600000101010101" pitchFamily="18" charset="-127"/>
                        <a:cs typeface="Arial" panose="020B0604020202020204" pitchFamily="34" charset="0"/>
                      </a:endParaRPr>
                    </a:p>
                  </a:txBody>
                  <a:tcPr marL="150876" marR="150876" marT="0" marB="0" anchor="b"/>
                </a:tc>
                <a:tc>
                  <a:txBody>
                    <a:bodyPr/>
                    <a:lstStyle/>
                    <a:p>
                      <a:pPr marL="0" marR="0" indent="0" algn="ctr">
                        <a:lnSpc>
                          <a:spcPct val="115000"/>
                        </a:lnSpc>
                        <a:spcBef>
                          <a:spcPts val="300"/>
                        </a:spcBef>
                        <a:spcAft>
                          <a:spcPts val="300"/>
                        </a:spcAft>
                      </a:pPr>
                      <a:r>
                        <a:rPr lang="en-US" sz="1200" dirty="0">
                          <a:effectLst/>
                          <a:latin typeface="+mn-lt"/>
                          <a:cs typeface="Arial" panose="020B0604020202020204" pitchFamily="34" charset="0"/>
                        </a:rPr>
                        <a:t>27%</a:t>
                      </a:r>
                      <a:endParaRPr lang="en-US" sz="1200" dirty="0">
                        <a:effectLst/>
                        <a:latin typeface="+mn-lt"/>
                        <a:ea typeface="Batang" panose="02030600000101010101" pitchFamily="18" charset="-127"/>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tabLst>
                          <a:tab pos="1133475" algn="r"/>
                        </a:tabLst>
                      </a:pPr>
                      <a:r>
                        <a:rPr lang="en-US" sz="1200" dirty="0">
                          <a:effectLst/>
                          <a:latin typeface="+mn-lt"/>
                          <a:cs typeface="Arial" panose="020B0604020202020204" pitchFamily="34" charset="0"/>
                        </a:rPr>
                        <a:t>-11%</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-68%</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92D050"/>
                    </a:solidFill>
                  </a:tcPr>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-15%</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-33%</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-100%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-100%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nSpc>
                          <a:spcPct val="115000"/>
                        </a:lnSpc>
                        <a:spcBef>
                          <a:spcPts val="300"/>
                        </a:spcBef>
                        <a:spcAft>
                          <a:spcPts val="300"/>
                        </a:spcAft>
                      </a:pPr>
                      <a:r>
                        <a:rPr lang="en-US" sz="1200" dirty="0">
                          <a:effectLst/>
                          <a:latin typeface="+mn-lt"/>
                          <a:cs typeface="Arial" panose="020B0604020202020204" pitchFamily="34" charset="0"/>
                        </a:rPr>
                        <a:t>East Central Ave</a:t>
                      </a:r>
                      <a:r>
                        <a:rPr lang="en-US" sz="1200" dirty="0" smtClean="0">
                          <a:effectLst/>
                          <a:latin typeface="+mn-lt"/>
                          <a:cs typeface="Arial" panose="020B0604020202020204" pitchFamily="34" charset="0"/>
                        </a:rPr>
                        <a:t>.</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790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57%</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11%</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-54%</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92D050"/>
                    </a:solidFill>
                  </a:tcPr>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-22%</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-20%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-100%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-100%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nSpc>
                          <a:spcPct val="115000"/>
                        </a:lnSpc>
                        <a:spcBef>
                          <a:spcPts val="300"/>
                        </a:spcBef>
                        <a:spcAft>
                          <a:spcPts val="300"/>
                        </a:spcAft>
                      </a:pPr>
                      <a:r>
                        <a:rPr lang="en-US" sz="1200" dirty="0">
                          <a:effectLst/>
                          <a:latin typeface="+mn-lt"/>
                          <a:cs typeface="Arial" panose="020B0604020202020204" pitchFamily="34" charset="0"/>
                        </a:rPr>
                        <a:t>West Hill Ave</a:t>
                      </a:r>
                      <a:r>
                        <a:rPr lang="en-US" sz="1200" dirty="0" smtClean="0">
                          <a:effectLst/>
                          <a:latin typeface="+mn-lt"/>
                          <a:cs typeface="Arial" panose="020B0604020202020204" pitchFamily="34" charset="0"/>
                        </a:rPr>
                        <a:t>.</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1,270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14%</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-29%</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-85%</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92D050"/>
                    </a:solidFill>
                  </a:tcPr>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-62%</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-56%</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-100%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-100%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nSpc>
                          <a:spcPct val="115000"/>
                        </a:lnSpc>
                        <a:spcBef>
                          <a:spcPts val="300"/>
                        </a:spcBef>
                        <a:spcAft>
                          <a:spcPts val="300"/>
                        </a:spcAft>
                      </a:pPr>
                      <a:r>
                        <a:rPr lang="en-US" sz="1200" dirty="0">
                          <a:effectLst/>
                          <a:latin typeface="+mn-lt"/>
                          <a:cs typeface="Arial" panose="020B0604020202020204" pitchFamily="34" charset="0"/>
                        </a:rPr>
                        <a:t>East Hill </a:t>
                      </a:r>
                      <a:r>
                        <a:rPr lang="en-US" sz="1200" dirty="0" smtClean="0">
                          <a:effectLst/>
                          <a:latin typeface="+mn-lt"/>
                          <a:cs typeface="Arial" panose="020B0604020202020204" pitchFamily="34" charset="0"/>
                        </a:rPr>
                        <a:t>Ave.</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600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50%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2%</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-93%</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92D050"/>
                    </a:solidFill>
                  </a:tcPr>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-66%</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-65%</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a:effectLst/>
                          <a:latin typeface="+mn-lt"/>
                          <a:cs typeface="Arial" panose="020B0604020202020204" pitchFamily="34" charset="0"/>
                        </a:rPr>
                        <a:t>-100%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-100%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nSpc>
                          <a:spcPct val="115000"/>
                        </a:lnSpc>
                        <a:spcBef>
                          <a:spcPts val="300"/>
                        </a:spcBef>
                        <a:spcAft>
                          <a:spcPts val="300"/>
                        </a:spcAft>
                      </a:pPr>
                      <a:r>
                        <a:rPr lang="en-US" sz="1200" dirty="0">
                          <a:effectLst/>
                          <a:latin typeface="+mn-lt"/>
                          <a:cs typeface="Arial" panose="020B0604020202020204" pitchFamily="34" charset="0"/>
                        </a:rPr>
                        <a:t>West Savannah Ave</a:t>
                      </a:r>
                      <a:r>
                        <a:rPr lang="en-US" sz="1200" dirty="0" smtClean="0">
                          <a:effectLst/>
                          <a:latin typeface="+mn-lt"/>
                          <a:cs typeface="Arial" panose="020B0604020202020204" pitchFamily="34" charset="0"/>
                        </a:rPr>
                        <a:t>.</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200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cs typeface="Arial" panose="020B0604020202020204" pitchFamily="34" charset="0"/>
                        </a:rPr>
                        <a:t>55%</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cs typeface="Arial" panose="020B0604020202020204" pitchFamily="34" charset="0"/>
                        </a:rPr>
                        <a:t>850%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cs typeface="Arial" panose="020B0604020202020204" pitchFamily="34" charset="0"/>
                        </a:rPr>
                        <a:t>2,670</a:t>
                      </a:r>
                      <a:r>
                        <a:rPr lang="en-US" sz="1200" dirty="0">
                          <a:effectLst/>
                          <a:latin typeface="+mn-lt"/>
                          <a:cs typeface="Arial" panose="020B0604020202020204" pitchFamily="34" charset="0"/>
                        </a:rPr>
                        <a:t>%</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92D050"/>
                    </a:solidFill>
                  </a:tcPr>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1,310%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cs typeface="Arial" panose="020B0604020202020204" pitchFamily="34" charset="0"/>
                        </a:rPr>
                        <a:t>-80%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cs typeface="Arial" panose="020B0604020202020204" pitchFamily="34" charset="0"/>
                        </a:rPr>
                        <a:t>220%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325%</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nSpc>
                          <a:spcPct val="115000"/>
                        </a:lnSpc>
                        <a:spcBef>
                          <a:spcPts val="300"/>
                        </a:spcBef>
                        <a:spcAft>
                          <a:spcPts val="300"/>
                        </a:spcAft>
                      </a:pPr>
                      <a:r>
                        <a:rPr lang="en-US" sz="1200" dirty="0">
                          <a:effectLst/>
                          <a:latin typeface="+mn-lt"/>
                          <a:cs typeface="Arial" panose="020B0604020202020204" pitchFamily="34" charset="0"/>
                        </a:rPr>
                        <a:t>East Savannah Ave</a:t>
                      </a:r>
                      <a:r>
                        <a:rPr lang="en-US" sz="1200" dirty="0" smtClean="0">
                          <a:effectLst/>
                          <a:latin typeface="+mn-lt"/>
                          <a:cs typeface="Arial" panose="020B0604020202020204" pitchFamily="34" charset="0"/>
                        </a:rPr>
                        <a:t>.</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600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cs typeface="Arial" panose="020B0604020202020204" pitchFamily="34" charset="0"/>
                        </a:rPr>
                        <a:t>32%</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cs typeface="Arial" panose="020B0604020202020204" pitchFamily="34" charset="0"/>
                        </a:rPr>
                        <a:t>282%</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cs typeface="Arial" panose="020B0604020202020204" pitchFamily="34" charset="0"/>
                        </a:rPr>
                        <a:t>823%</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92D050"/>
                    </a:solidFill>
                  </a:tcPr>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450%</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cs typeface="Arial" panose="020B0604020202020204" pitchFamily="34" charset="0"/>
                        </a:rPr>
                        <a:t>-18%</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cs typeface="Arial" panose="020B0604020202020204" pitchFamily="34" charset="0"/>
                        </a:rPr>
                        <a:t>228%</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200" dirty="0" smtClean="0">
                          <a:effectLst/>
                          <a:latin typeface="+mn-lt"/>
                          <a:ea typeface="Times New Roman" panose="02020603050405020304" pitchFamily="18" charset="0"/>
                          <a:cs typeface="Arial" panose="020B0604020202020204" pitchFamily="34" charset="0"/>
                        </a:rPr>
                        <a:t>235%</a:t>
                      </a:r>
                      <a:endParaRPr lang="en-US" sz="1200" dirty="0">
                        <a:effectLst/>
                        <a:latin typeface="+mn-lt"/>
                        <a:ea typeface="Times New Roman" panose="02020603050405020304" pitchFamily="18" charset="0"/>
                        <a:cs typeface="Arial" panose="020B0604020202020204" pitchFamily="34" charset="0"/>
                      </a:endParaRPr>
                    </a:p>
                  </a:txBody>
                  <a:tcPr marL="150876" marR="150876" marT="0" marB="0" anchor="b"/>
                </a:tc>
              </a:tr>
            </a:tbl>
          </a:graphicData>
        </a:graphic>
      </p:graphicFrame>
      <p:sp>
        <p:nvSpPr>
          <p:cNvPr id="4" name="Content Placeholder 2"/>
          <p:cNvSpPr txBox="1">
            <a:spLocks/>
          </p:cNvSpPr>
          <p:nvPr/>
        </p:nvSpPr>
        <p:spPr>
          <a:xfrm>
            <a:off x="497941" y="5225140"/>
            <a:ext cx="8320133" cy="1356530"/>
          </a:xfrm>
          <a:prstGeom prst="rect">
            <a:avLst/>
          </a:prstGeom>
        </p:spPr>
        <p:txBody>
          <a:bodyPr vert="horz" lIns="91440" tIns="45720" rIns="91440" bIns="45720" rtlCol="0">
            <a:normAutofit fontScale="92500" lnSpcReduction="20000"/>
          </a:bodyPr>
          <a:lstStyle>
            <a:lvl1pPr marL="457200" indent="-457200" algn="l" defTabSz="914400" rtl="0" eaLnBrk="1" latinLnBrk="0" hangingPunct="1">
              <a:lnSpc>
                <a:spcPct val="90000"/>
              </a:lnSpc>
              <a:spcBef>
                <a:spcPts val="1800"/>
              </a:spcBef>
              <a:buFontTx/>
              <a:buBlip>
                <a:blip r:embed="rId3"/>
              </a:buBlip>
              <a:defRPr sz="2800" kern="1200">
                <a:solidFill>
                  <a:srgbClr val="3E4D54"/>
                </a:solidFill>
                <a:latin typeface="+mn-lt"/>
                <a:ea typeface="+mn-ea"/>
                <a:cs typeface="+mn-cs"/>
              </a:defRPr>
            </a:lvl1pPr>
            <a:lvl2pPr marL="742950" marR="0" indent="-285750" algn="l" defTabSz="914400" rtl="0" eaLnBrk="1" fontAlgn="auto" latinLnBrk="0" hangingPunct="1">
              <a:lnSpc>
                <a:spcPct val="100000"/>
              </a:lnSpc>
              <a:spcBef>
                <a:spcPts val="600"/>
              </a:spcBef>
              <a:spcAft>
                <a:spcPts val="0"/>
              </a:spcAft>
              <a:buClr>
                <a:srgbClr val="25BED5"/>
              </a:buClr>
              <a:buSzTx/>
              <a:buFont typeface="Arial" pitchFamily="34" charset="0"/>
              <a:buChar char="»"/>
              <a:tabLst/>
              <a:defRPr sz="2400" kern="1200">
                <a:solidFill>
                  <a:srgbClr val="3E4D54"/>
                </a:solidFill>
                <a:latin typeface="+mn-lt"/>
                <a:ea typeface="+mn-ea"/>
                <a:cs typeface="+mn-cs"/>
              </a:defRPr>
            </a:lvl2pPr>
            <a:lvl3pPr marL="1201738" indent="-287338" algn="l" defTabSz="914400" rtl="0" eaLnBrk="1" latinLnBrk="0" hangingPunct="1">
              <a:lnSpc>
                <a:spcPct val="90000"/>
              </a:lnSpc>
              <a:spcBef>
                <a:spcPts val="500"/>
              </a:spcBef>
              <a:buClr>
                <a:schemeClr val="accent6"/>
              </a:buClr>
              <a:buFont typeface="Wingdings" panose="05000000000000000000" pitchFamily="2" charset="2"/>
              <a:buChar char="§"/>
              <a:defRPr sz="2000" kern="1200">
                <a:solidFill>
                  <a:srgbClr val="3E4D54"/>
                </a:solidFill>
                <a:latin typeface="+mn-lt"/>
                <a:ea typeface="+mn-ea"/>
                <a:cs typeface="+mn-cs"/>
              </a:defRPr>
            </a:lvl3pPr>
            <a:lvl4pPr marL="1490663" indent="-2889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3E4D54"/>
                </a:solidFill>
                <a:latin typeface="+mn-lt"/>
                <a:ea typeface="+mn-ea"/>
                <a:cs typeface="+mn-cs"/>
              </a:defRPr>
            </a:lvl4pPr>
            <a:lvl5pPr marL="1770063" indent="-2794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rgbClr val="3E4D5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t>The Savannah Avenue Trucks Only alternative removes the most trucks without a truck ban on downtown roads</a:t>
            </a:r>
          </a:p>
          <a:p>
            <a:r>
              <a:rPr lang="en-US" sz="2400" dirty="0" smtClean="0"/>
              <a:t>South of Savannah Alternative removes a significant amount of trucks</a:t>
            </a:r>
          </a:p>
          <a:p>
            <a:endParaRPr lang="en-US" sz="2400" dirty="0" smtClean="0"/>
          </a:p>
        </p:txBody>
      </p:sp>
    </p:spTree>
    <p:extLst>
      <p:ext uri="{BB962C8B-B14F-4D97-AF65-F5344CB8AC3E}">
        <p14:creationId xmlns:p14="http://schemas.microsoft.com/office/powerpoint/2010/main" val="266464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4310" y="102659"/>
            <a:ext cx="8401880" cy="1192742"/>
          </a:xfrm>
        </p:spPr>
        <p:txBody>
          <a:bodyPr>
            <a:normAutofit fontScale="90000"/>
          </a:bodyPr>
          <a:lstStyle/>
          <a:p>
            <a:r>
              <a:rPr lang="en-US" dirty="0" smtClean="0"/>
              <a:t>Model Results – Passenger Traffic</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4950730"/>
              </p:ext>
            </p:extLst>
          </p:nvPr>
        </p:nvGraphicFramePr>
        <p:xfrm>
          <a:off x="127001" y="1414012"/>
          <a:ext cx="8961121" cy="3994786"/>
        </p:xfrm>
        <a:graphic>
          <a:graphicData uri="http://schemas.openxmlformats.org/drawingml/2006/table">
            <a:tbl>
              <a:tblPr firstRow="1" bandRow="1">
                <a:tableStyleId>{5C22544A-7EE6-4342-B048-85BDC9FD1C3A}</a:tableStyleId>
              </a:tblPr>
              <a:tblGrid>
                <a:gridCol w="1380252"/>
                <a:gridCol w="1085222"/>
                <a:gridCol w="904351"/>
                <a:gridCol w="974690"/>
                <a:gridCol w="924449"/>
                <a:gridCol w="984738"/>
                <a:gridCol w="1077351"/>
                <a:gridCol w="815034"/>
                <a:gridCol w="815034"/>
              </a:tblGrid>
              <a:tr h="370840">
                <a:tc>
                  <a:txBody>
                    <a:bodyPr/>
                    <a:lstStyle/>
                    <a:p>
                      <a:pPr marL="0" marR="0" algn="ctr">
                        <a:lnSpc>
                          <a:spcPct val="115000"/>
                        </a:lnSpc>
                        <a:spcBef>
                          <a:spcPts val="1200"/>
                        </a:spcBef>
                        <a:spcAft>
                          <a:spcPts val="0"/>
                        </a:spcAft>
                      </a:pPr>
                      <a:endParaRPr lang="en-US" sz="12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1200"/>
                        </a:spcBef>
                        <a:spcAft>
                          <a:spcPts val="0"/>
                        </a:spcAft>
                      </a:pP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1200"/>
                        </a:spcBef>
                        <a:spcAft>
                          <a:spcPts val="0"/>
                        </a:spcAft>
                      </a:pPr>
                      <a:endParaRPr lang="en-US" sz="12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c gridSpan="3">
                  <a:txBody>
                    <a:bodyPr/>
                    <a:lstStyle/>
                    <a:p>
                      <a:pPr marL="0" marR="0" algn="ctr">
                        <a:lnSpc>
                          <a:spcPct val="115000"/>
                        </a:lnSpc>
                        <a:spcBef>
                          <a:spcPts val="1200"/>
                        </a:spcBef>
                        <a:spcAft>
                          <a:spcPts val="0"/>
                        </a:spcAft>
                      </a:pPr>
                      <a:r>
                        <a:rPr lang="en-US" sz="1200" b="1" dirty="0" smtClean="0">
                          <a:solidFill>
                            <a:schemeClr val="bg1"/>
                          </a:solidFill>
                          <a:effectLst/>
                          <a:latin typeface="+mn-lt"/>
                          <a:ea typeface="Times New Roman" panose="02020603050405020304" pitchFamily="18" charset="0"/>
                          <a:cs typeface="Arial" panose="020B0604020202020204" pitchFamily="34" charset="0"/>
                        </a:rPr>
                        <a:t>Savannah Avenue Parkway</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hMerge="1">
                  <a:txBody>
                    <a:bodyPr/>
                    <a:lstStyle/>
                    <a:p>
                      <a:pPr marL="0" marR="0" algn="ctr">
                        <a:lnSpc>
                          <a:spcPct val="115000"/>
                        </a:lnSpc>
                        <a:spcBef>
                          <a:spcPts val="1200"/>
                        </a:spcBef>
                        <a:spcAft>
                          <a:spcPts val="0"/>
                        </a:spcAft>
                      </a:pPr>
                      <a:endParaRPr lang="en-US" sz="12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c hMerge="1">
                  <a:txBody>
                    <a:bodyPr/>
                    <a:lstStyle/>
                    <a:p>
                      <a:pPr marL="0" marR="0" indent="0" algn="ctr" defTabSz="914400" rtl="0" eaLnBrk="1" fontAlgn="auto" latinLnBrk="0" hangingPunct="1">
                        <a:lnSpc>
                          <a:spcPct val="115000"/>
                        </a:lnSpc>
                        <a:spcBef>
                          <a:spcPts val="1200"/>
                        </a:spcBef>
                        <a:spcAft>
                          <a:spcPts val="0"/>
                        </a:spcAft>
                        <a:buClrTx/>
                        <a:buSzTx/>
                        <a:buFontTx/>
                        <a:buNone/>
                        <a:tabLst/>
                        <a:defRPr/>
                      </a:pPr>
                      <a:endParaRPr lang="en-US" sz="1200" b="1" dirty="0" smtClean="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1200"/>
                        </a:spcBef>
                        <a:spcAft>
                          <a:spcPts val="0"/>
                        </a:spcAft>
                      </a:pPr>
                      <a:endParaRPr lang="en-US" sz="12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c gridSpan="2">
                  <a:txBody>
                    <a:bodyPr/>
                    <a:lstStyle/>
                    <a:p>
                      <a:pPr marL="0" marR="0" algn="ctr">
                        <a:lnSpc>
                          <a:spcPct val="115000"/>
                        </a:lnSpc>
                        <a:spcBef>
                          <a:spcPts val="1200"/>
                        </a:spcBef>
                        <a:spcAft>
                          <a:spcPts val="0"/>
                        </a:spcAft>
                      </a:pPr>
                      <a:r>
                        <a:rPr lang="en-US" sz="1200" b="1" dirty="0" smtClean="0">
                          <a:solidFill>
                            <a:schemeClr val="bg1"/>
                          </a:solidFill>
                          <a:effectLst/>
                          <a:latin typeface="+mn-lt"/>
                          <a:ea typeface="Times New Roman" panose="02020603050405020304" pitchFamily="18" charset="0"/>
                          <a:cs typeface="Arial" panose="020B0604020202020204" pitchFamily="34" charset="0"/>
                        </a:rPr>
                        <a:t>South Bypass</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hMerge="1">
                  <a:txBody>
                    <a:bodyPr/>
                    <a:lstStyle/>
                    <a:p>
                      <a:pPr marL="0" marR="0" algn="ctr">
                        <a:lnSpc>
                          <a:spcPct val="115000"/>
                        </a:lnSpc>
                        <a:spcBef>
                          <a:spcPts val="1200"/>
                        </a:spcBef>
                        <a:spcAft>
                          <a:spcPts val="0"/>
                        </a:spcAft>
                      </a:pPr>
                      <a:endParaRPr lang="en-US" sz="12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Location</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ea typeface="Times New Roman" panose="02020603050405020304" pitchFamily="18" charset="0"/>
                          <a:cs typeface="Arial" panose="020B0604020202020204" pitchFamily="34" charset="0"/>
                        </a:rPr>
                        <a:t>2010 Daily </a:t>
                      </a:r>
                      <a:r>
                        <a:rPr lang="en-US" sz="1200" b="1" dirty="0" err="1" smtClean="0">
                          <a:solidFill>
                            <a:schemeClr val="bg1"/>
                          </a:solidFill>
                          <a:effectLst/>
                          <a:latin typeface="+mn-lt"/>
                          <a:ea typeface="Times New Roman" panose="02020603050405020304" pitchFamily="18" charset="0"/>
                          <a:cs typeface="Arial" panose="020B0604020202020204" pitchFamily="34" charset="0"/>
                        </a:rPr>
                        <a:t>Pax</a:t>
                      </a:r>
                      <a:r>
                        <a:rPr lang="en-US" sz="1200" b="1" baseline="0" dirty="0" smtClean="0">
                          <a:solidFill>
                            <a:schemeClr val="bg1"/>
                          </a:solidFill>
                          <a:effectLst/>
                          <a:latin typeface="+mn-lt"/>
                          <a:ea typeface="Times New Roman" panose="02020603050405020304" pitchFamily="18" charset="0"/>
                          <a:cs typeface="Arial" panose="020B0604020202020204" pitchFamily="34" charset="0"/>
                        </a:rPr>
                        <a:t> </a:t>
                      </a:r>
                      <a:r>
                        <a:rPr lang="en-US" sz="1200" b="1" dirty="0" smtClean="0">
                          <a:solidFill>
                            <a:schemeClr val="bg1"/>
                          </a:solidFill>
                          <a:effectLst/>
                          <a:latin typeface="+mn-lt"/>
                          <a:ea typeface="Times New Roman" panose="02020603050405020304" pitchFamily="18" charset="0"/>
                          <a:cs typeface="Arial" panose="020B0604020202020204" pitchFamily="34" charset="0"/>
                        </a:rPr>
                        <a:t>Vehicle Volumes</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2040 Do-Nothing</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2040 All Vehicles</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2040</a:t>
                      </a:r>
                      <a:r>
                        <a:rPr lang="en-US" sz="1200" b="1" baseline="0" dirty="0" smtClean="0">
                          <a:solidFill>
                            <a:schemeClr val="bg1"/>
                          </a:solidFill>
                          <a:effectLst/>
                          <a:latin typeface="+mn-lt"/>
                          <a:cs typeface="Arial" panose="020B0604020202020204" pitchFamily="34" charset="0"/>
                        </a:rPr>
                        <a:t> </a:t>
                      </a:r>
                      <a:r>
                        <a:rPr lang="en-US" sz="1200" b="1" dirty="0" smtClean="0">
                          <a:solidFill>
                            <a:schemeClr val="bg1"/>
                          </a:solidFill>
                          <a:effectLst/>
                          <a:latin typeface="+mn-lt"/>
                          <a:cs typeface="Arial" panose="020B0604020202020204" pitchFamily="34" charset="0"/>
                        </a:rPr>
                        <a:t>Trucks Only</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indent="0" algn="ctr" defTabSz="914400" rtl="0" eaLnBrk="1" fontAlgn="auto" latinLnBrk="0" hangingPunct="1">
                        <a:lnSpc>
                          <a:spcPct val="115000"/>
                        </a:lnSpc>
                        <a:spcBef>
                          <a:spcPts val="1200"/>
                        </a:spcBef>
                        <a:spcAft>
                          <a:spcPts val="0"/>
                        </a:spcAft>
                        <a:buClrTx/>
                        <a:buSzTx/>
                        <a:buFontTx/>
                        <a:buNone/>
                        <a:tabLst/>
                        <a:defRPr/>
                      </a:pPr>
                      <a:r>
                        <a:rPr lang="en-US" sz="1200" b="1" dirty="0" smtClean="0">
                          <a:solidFill>
                            <a:schemeClr val="bg1"/>
                          </a:solidFill>
                          <a:effectLst/>
                          <a:latin typeface="+mn-lt"/>
                          <a:ea typeface="Times New Roman" panose="02020603050405020304" pitchFamily="18" charset="0"/>
                          <a:cs typeface="Arial" panose="020B0604020202020204" pitchFamily="34" charset="0"/>
                        </a:rPr>
                        <a:t>2040 Four Lanes</a:t>
                      </a: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2040 South </a:t>
                      </a:r>
                      <a:r>
                        <a:rPr lang="en-US" sz="1200" b="1" dirty="0">
                          <a:solidFill>
                            <a:schemeClr val="bg1"/>
                          </a:solidFill>
                          <a:effectLst/>
                          <a:latin typeface="+mn-lt"/>
                          <a:cs typeface="Arial" panose="020B0604020202020204" pitchFamily="34" charset="0"/>
                        </a:rPr>
                        <a:t>of Savannah Avenue</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cs typeface="Arial" panose="020B0604020202020204" pitchFamily="34" charset="0"/>
                        </a:rPr>
                        <a:t>2040 James Road Route</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200" b="1" dirty="0" smtClean="0">
                          <a:solidFill>
                            <a:schemeClr val="bg1"/>
                          </a:solidFill>
                          <a:effectLst/>
                          <a:latin typeface="+mn-lt"/>
                          <a:ea typeface="Times New Roman" panose="02020603050405020304" pitchFamily="18" charset="0"/>
                          <a:cs typeface="Arial" panose="020B0604020202020204" pitchFamily="34" charset="0"/>
                        </a:rPr>
                        <a:t>2040 S. A. Road Route</a:t>
                      </a: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r>
              <a:tr h="370840">
                <a:tc>
                  <a:txBody>
                    <a:bodyPr/>
                    <a:lstStyle/>
                    <a:p>
                      <a:pPr marL="0" marR="0">
                        <a:lnSpc>
                          <a:spcPct val="115000"/>
                        </a:lnSpc>
                        <a:spcBef>
                          <a:spcPts val="300"/>
                        </a:spcBef>
                        <a:spcAft>
                          <a:spcPts val="300"/>
                        </a:spcAft>
                      </a:pPr>
                      <a:r>
                        <a:rPr lang="en-US" sz="1400" dirty="0">
                          <a:effectLst/>
                          <a:latin typeface="+mn-lt"/>
                          <a:cs typeface="Arial" panose="020B0604020202020204" pitchFamily="34" charset="0"/>
                        </a:rPr>
                        <a:t>West Central Ave</a:t>
                      </a:r>
                      <a:r>
                        <a:rPr lang="en-US" sz="1400" dirty="0" smtClean="0">
                          <a:effectLst/>
                          <a:latin typeface="+mn-lt"/>
                          <a:cs typeface="Arial" panose="020B0604020202020204" pitchFamily="34" charset="0"/>
                        </a:rPr>
                        <a:t>.</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indent="0" algn="ctr">
                        <a:lnSpc>
                          <a:spcPct val="115000"/>
                        </a:lnSpc>
                        <a:spcBef>
                          <a:spcPts val="300"/>
                        </a:spcBef>
                        <a:spcAft>
                          <a:spcPts val="300"/>
                        </a:spcAft>
                      </a:pPr>
                      <a:r>
                        <a:rPr lang="en-US" sz="1400" dirty="0" smtClean="0">
                          <a:effectLst/>
                          <a:latin typeface="+mn-lt"/>
                          <a:ea typeface="Batang" panose="02030600000101010101" pitchFamily="18" charset="-127"/>
                          <a:cs typeface="Arial" panose="020B0604020202020204" pitchFamily="34" charset="0"/>
                        </a:rPr>
                        <a:t>5,610</a:t>
                      </a:r>
                      <a:endParaRPr lang="en-US" sz="1400" dirty="0">
                        <a:effectLst/>
                        <a:latin typeface="+mn-lt"/>
                        <a:ea typeface="Batang" panose="02030600000101010101" pitchFamily="18" charset="-127"/>
                        <a:cs typeface="Arial" panose="020B0604020202020204" pitchFamily="34" charset="0"/>
                      </a:endParaRPr>
                    </a:p>
                  </a:txBody>
                  <a:tcPr marL="150876" marR="150876" marT="0" marB="0" anchor="b"/>
                </a:tc>
                <a:tc>
                  <a:txBody>
                    <a:bodyPr/>
                    <a:lstStyle/>
                    <a:p>
                      <a:pPr marL="0" marR="0" indent="0" algn="ctr">
                        <a:lnSpc>
                          <a:spcPct val="115000"/>
                        </a:lnSpc>
                        <a:spcBef>
                          <a:spcPts val="300"/>
                        </a:spcBef>
                        <a:spcAft>
                          <a:spcPts val="300"/>
                        </a:spcAft>
                      </a:pPr>
                      <a:r>
                        <a:rPr lang="en-US" sz="1400" dirty="0">
                          <a:effectLst/>
                          <a:latin typeface="+mn-lt"/>
                          <a:cs typeface="Arial" panose="020B0604020202020204" pitchFamily="34" charset="0"/>
                        </a:rPr>
                        <a:t>31%</a:t>
                      </a:r>
                      <a:endParaRPr lang="en-US" sz="1400" dirty="0">
                        <a:effectLst/>
                        <a:latin typeface="+mn-lt"/>
                        <a:ea typeface="Batang" panose="02030600000101010101" pitchFamily="18" charset="-127"/>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tabLst>
                          <a:tab pos="1133475" algn="r"/>
                        </a:tabLst>
                      </a:pPr>
                      <a:r>
                        <a:rPr lang="en-US" sz="1400" dirty="0">
                          <a:effectLst/>
                          <a:latin typeface="+mn-lt"/>
                          <a:cs typeface="Arial" panose="020B0604020202020204" pitchFamily="34" charset="0"/>
                        </a:rPr>
                        <a:t>-2%</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49%</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92D050"/>
                    </a:solidFill>
                  </a:tcPr>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3%</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FFFF00"/>
                    </a:solidFill>
                  </a:tcPr>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-13%</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FFFF00"/>
                    </a:solidFill>
                  </a:tcPr>
                </a:tc>
                <a:tc>
                  <a:txBody>
                    <a:bodyPr/>
                    <a:lstStyle/>
                    <a:p>
                      <a:pPr marL="0" marR="0" algn="ctr">
                        <a:lnSpc>
                          <a:spcPct val="115000"/>
                        </a:lnSpc>
                        <a:spcBef>
                          <a:spcPts val="300"/>
                        </a:spcBef>
                        <a:spcAft>
                          <a:spcPts val="300"/>
                        </a:spcAft>
                      </a:pPr>
                      <a:r>
                        <a:rPr lang="en-US" sz="1400">
                          <a:effectLst/>
                          <a:latin typeface="+mn-lt"/>
                          <a:cs typeface="Arial" panose="020B0604020202020204" pitchFamily="34" charset="0"/>
                        </a:rPr>
                        <a:t>42%</a:t>
                      </a:r>
                      <a:endParaRPr lang="en-US" sz="140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51%</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nSpc>
                          <a:spcPct val="115000"/>
                        </a:lnSpc>
                        <a:spcBef>
                          <a:spcPts val="300"/>
                        </a:spcBef>
                        <a:spcAft>
                          <a:spcPts val="300"/>
                        </a:spcAft>
                      </a:pPr>
                      <a:r>
                        <a:rPr lang="en-US" sz="1400" dirty="0">
                          <a:effectLst/>
                          <a:latin typeface="+mn-lt"/>
                          <a:cs typeface="Arial" panose="020B0604020202020204" pitchFamily="34" charset="0"/>
                        </a:rPr>
                        <a:t>East Central Ave</a:t>
                      </a:r>
                      <a:r>
                        <a:rPr lang="en-US" sz="1400" dirty="0" smtClean="0">
                          <a:effectLst/>
                          <a:latin typeface="+mn-lt"/>
                          <a:cs typeface="Arial" panose="020B0604020202020204" pitchFamily="34" charset="0"/>
                        </a:rPr>
                        <a:t>.</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3,560</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33%</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-1%</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50%</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92D050"/>
                    </a:solidFill>
                  </a:tcPr>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-41%</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FFFF00"/>
                    </a:solidFill>
                  </a:tcPr>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-32%</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FFFF00"/>
                    </a:solidFill>
                  </a:tcPr>
                </a:tc>
                <a:tc>
                  <a:txBody>
                    <a:bodyPr/>
                    <a:lstStyle/>
                    <a:p>
                      <a:pPr marL="0" marR="0" algn="ctr">
                        <a:lnSpc>
                          <a:spcPct val="115000"/>
                        </a:lnSpc>
                        <a:spcBef>
                          <a:spcPts val="300"/>
                        </a:spcBef>
                        <a:spcAft>
                          <a:spcPts val="300"/>
                        </a:spcAft>
                      </a:pPr>
                      <a:r>
                        <a:rPr lang="en-US" sz="1400">
                          <a:effectLst/>
                          <a:latin typeface="+mn-lt"/>
                          <a:cs typeface="Arial" panose="020B0604020202020204" pitchFamily="34" charset="0"/>
                        </a:rPr>
                        <a:t>41%</a:t>
                      </a:r>
                      <a:endParaRPr lang="en-US" sz="140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57%</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nSpc>
                          <a:spcPct val="115000"/>
                        </a:lnSpc>
                        <a:spcBef>
                          <a:spcPts val="300"/>
                        </a:spcBef>
                        <a:spcAft>
                          <a:spcPts val="300"/>
                        </a:spcAft>
                      </a:pPr>
                      <a:r>
                        <a:rPr lang="en-US" sz="1400" dirty="0">
                          <a:effectLst/>
                          <a:latin typeface="+mn-lt"/>
                          <a:cs typeface="Arial" panose="020B0604020202020204" pitchFamily="34" charset="0"/>
                        </a:rPr>
                        <a:t>West Hill Ave</a:t>
                      </a:r>
                      <a:r>
                        <a:rPr lang="en-US" sz="1400" dirty="0" smtClean="0">
                          <a:effectLst/>
                          <a:latin typeface="+mn-lt"/>
                          <a:cs typeface="Arial" panose="020B0604020202020204" pitchFamily="34" charset="0"/>
                        </a:rPr>
                        <a:t>.</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5,830</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23%</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-17%</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39%</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92D050"/>
                    </a:solidFill>
                  </a:tcPr>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-34%</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FFFF00"/>
                    </a:solidFill>
                  </a:tcPr>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-33%</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FFFF00"/>
                    </a:solidFill>
                  </a:tcPr>
                </a:tc>
                <a:tc>
                  <a:txBody>
                    <a:bodyPr/>
                    <a:lstStyle/>
                    <a:p>
                      <a:pPr marL="0" marR="0" algn="ctr">
                        <a:lnSpc>
                          <a:spcPct val="115000"/>
                        </a:lnSpc>
                        <a:spcBef>
                          <a:spcPts val="300"/>
                        </a:spcBef>
                        <a:spcAft>
                          <a:spcPts val="300"/>
                        </a:spcAft>
                      </a:pPr>
                      <a:r>
                        <a:rPr lang="en-US" sz="1400">
                          <a:effectLst/>
                          <a:latin typeface="+mn-lt"/>
                          <a:cs typeface="Arial" panose="020B0604020202020204" pitchFamily="34" charset="0"/>
                        </a:rPr>
                        <a:t>34%</a:t>
                      </a:r>
                      <a:endParaRPr lang="en-US" sz="140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44%</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nSpc>
                          <a:spcPct val="115000"/>
                        </a:lnSpc>
                        <a:spcBef>
                          <a:spcPts val="300"/>
                        </a:spcBef>
                        <a:spcAft>
                          <a:spcPts val="300"/>
                        </a:spcAft>
                      </a:pPr>
                      <a:r>
                        <a:rPr lang="en-US" sz="1400" dirty="0">
                          <a:effectLst/>
                          <a:latin typeface="+mn-lt"/>
                          <a:cs typeface="Arial" panose="020B0604020202020204" pitchFamily="34" charset="0"/>
                        </a:rPr>
                        <a:t>East Hill Ave</a:t>
                      </a:r>
                      <a:r>
                        <a:rPr lang="en-US" sz="1400" dirty="0" smtClean="0">
                          <a:effectLst/>
                          <a:latin typeface="+mn-lt"/>
                          <a:cs typeface="Arial" panose="020B0604020202020204" pitchFamily="34" charset="0"/>
                        </a:rPr>
                        <a:t>.</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3,030</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a:effectLst/>
                          <a:latin typeface="+mn-lt"/>
                          <a:cs typeface="Arial" panose="020B0604020202020204" pitchFamily="34" charset="0"/>
                        </a:rPr>
                        <a:t>52%</a:t>
                      </a:r>
                      <a:endParaRPr lang="en-US" sz="140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-2%</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79%</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92D050"/>
                    </a:solidFill>
                  </a:tcPr>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-34%</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FFFF00"/>
                    </a:solidFill>
                  </a:tcPr>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-50%</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solidFill>
                      <a:srgbClr val="FFFF00"/>
                    </a:solidFill>
                  </a:tcPr>
                </a:tc>
                <a:tc>
                  <a:txBody>
                    <a:bodyPr/>
                    <a:lstStyle/>
                    <a:p>
                      <a:pPr marL="0" marR="0" algn="ctr">
                        <a:lnSpc>
                          <a:spcPct val="115000"/>
                        </a:lnSpc>
                        <a:spcBef>
                          <a:spcPts val="300"/>
                        </a:spcBef>
                        <a:spcAft>
                          <a:spcPts val="300"/>
                        </a:spcAft>
                      </a:pPr>
                      <a:r>
                        <a:rPr lang="en-US" sz="1400">
                          <a:effectLst/>
                          <a:latin typeface="+mn-lt"/>
                          <a:cs typeface="Arial" panose="020B0604020202020204" pitchFamily="34" charset="0"/>
                        </a:rPr>
                        <a:t>64%</a:t>
                      </a:r>
                      <a:endParaRPr lang="en-US" sz="140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86%</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nSpc>
                          <a:spcPct val="115000"/>
                        </a:lnSpc>
                        <a:spcBef>
                          <a:spcPts val="300"/>
                        </a:spcBef>
                        <a:spcAft>
                          <a:spcPts val="300"/>
                        </a:spcAft>
                      </a:pPr>
                      <a:r>
                        <a:rPr lang="en-US" sz="1400" dirty="0" smtClean="0">
                          <a:effectLst/>
                          <a:latin typeface="+mn-lt"/>
                          <a:cs typeface="Arial" panose="020B0604020202020204" pitchFamily="34" charset="0"/>
                        </a:rPr>
                        <a:t>W. </a:t>
                      </a:r>
                      <a:r>
                        <a:rPr lang="en-US" sz="1400" dirty="0">
                          <a:effectLst/>
                          <a:latin typeface="+mn-lt"/>
                          <a:cs typeface="Arial" panose="020B0604020202020204" pitchFamily="34" charset="0"/>
                        </a:rPr>
                        <a:t>Savannah Ave</a:t>
                      </a:r>
                      <a:r>
                        <a:rPr lang="en-US" sz="1400" dirty="0" smtClean="0">
                          <a:effectLst/>
                          <a:latin typeface="+mn-lt"/>
                          <a:cs typeface="Arial" panose="020B0604020202020204" pitchFamily="34" charset="0"/>
                        </a:rPr>
                        <a:t>.</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1,350</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cs typeface="Arial" panose="020B0604020202020204" pitchFamily="34" charset="0"/>
                        </a:rPr>
                        <a:t>18%</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cs typeface="Arial" panose="020B0604020202020204" pitchFamily="34" charset="0"/>
                        </a:rPr>
                        <a:t>537%</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-100%</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801%</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noFill/>
                  </a:tcPr>
                </a:tc>
                <a:tc>
                  <a:txBody>
                    <a:bodyPr/>
                    <a:lstStyle/>
                    <a:p>
                      <a:pPr marL="0" marR="0" algn="ctr">
                        <a:lnSpc>
                          <a:spcPct val="115000"/>
                        </a:lnSpc>
                        <a:spcBef>
                          <a:spcPts val="300"/>
                        </a:spcBef>
                        <a:spcAft>
                          <a:spcPts val="300"/>
                        </a:spcAft>
                      </a:pPr>
                      <a:r>
                        <a:rPr lang="en-US" sz="1400" dirty="0" smtClean="0">
                          <a:effectLst/>
                          <a:latin typeface="+mn-lt"/>
                          <a:cs typeface="Arial" panose="020B0604020202020204" pitchFamily="34" charset="0"/>
                        </a:rPr>
                        <a:t>-91</a:t>
                      </a:r>
                      <a:r>
                        <a:rPr lang="en-US" sz="1400" dirty="0">
                          <a:effectLst/>
                          <a:latin typeface="+mn-lt"/>
                          <a:cs typeface="Arial" panose="020B0604020202020204" pitchFamily="34" charset="0"/>
                        </a:rPr>
                        <a:t>%</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noFill/>
                  </a:tcPr>
                </a:tc>
                <a:tc>
                  <a:txBody>
                    <a:bodyPr/>
                    <a:lstStyle/>
                    <a:p>
                      <a:pPr marL="0" marR="0" algn="ctr">
                        <a:lnSpc>
                          <a:spcPct val="115000"/>
                        </a:lnSpc>
                        <a:spcBef>
                          <a:spcPts val="300"/>
                        </a:spcBef>
                        <a:spcAft>
                          <a:spcPts val="300"/>
                        </a:spcAft>
                      </a:pPr>
                      <a:r>
                        <a:rPr lang="en-US" sz="1400" dirty="0" smtClean="0">
                          <a:effectLst/>
                          <a:latin typeface="+mn-lt"/>
                          <a:cs typeface="Arial" panose="020B0604020202020204" pitchFamily="34" charset="0"/>
                        </a:rPr>
                        <a:t>-19%</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7%</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r>
              <a:tr h="370840">
                <a:tc>
                  <a:txBody>
                    <a:bodyPr/>
                    <a:lstStyle/>
                    <a:p>
                      <a:pPr marL="0" marR="0">
                        <a:lnSpc>
                          <a:spcPct val="115000"/>
                        </a:lnSpc>
                        <a:spcBef>
                          <a:spcPts val="300"/>
                        </a:spcBef>
                        <a:spcAft>
                          <a:spcPts val="300"/>
                        </a:spcAft>
                      </a:pPr>
                      <a:r>
                        <a:rPr lang="en-US" sz="1400" dirty="0" smtClean="0">
                          <a:effectLst/>
                          <a:latin typeface="+mn-lt"/>
                          <a:cs typeface="Arial" panose="020B0604020202020204" pitchFamily="34" charset="0"/>
                        </a:rPr>
                        <a:t>E. </a:t>
                      </a:r>
                      <a:r>
                        <a:rPr lang="en-US" sz="1400" dirty="0">
                          <a:effectLst/>
                          <a:latin typeface="+mn-lt"/>
                          <a:cs typeface="Arial" panose="020B0604020202020204" pitchFamily="34" charset="0"/>
                        </a:rPr>
                        <a:t>Savannah Ave</a:t>
                      </a:r>
                      <a:r>
                        <a:rPr lang="en-US" sz="1400" dirty="0" smtClean="0">
                          <a:effectLst/>
                          <a:latin typeface="+mn-lt"/>
                          <a:cs typeface="Arial" panose="020B0604020202020204" pitchFamily="34" charset="0"/>
                        </a:rPr>
                        <a:t>.</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2,890</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cs typeface="Arial" panose="020B0604020202020204" pitchFamily="34" charset="0"/>
                        </a:rPr>
                        <a:t>42%</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cs typeface="Arial" panose="020B0604020202020204" pitchFamily="34" charset="0"/>
                        </a:rPr>
                        <a:t>286%</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a:effectLst/>
                          <a:latin typeface="+mn-lt"/>
                          <a:cs typeface="Arial" panose="020B0604020202020204" pitchFamily="34" charset="0"/>
                        </a:rPr>
                        <a:t>-100%</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429%</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noFill/>
                  </a:tcPr>
                </a:tc>
                <a:tc>
                  <a:txBody>
                    <a:bodyPr/>
                    <a:lstStyle/>
                    <a:p>
                      <a:pPr marL="0" marR="0" algn="ctr">
                        <a:lnSpc>
                          <a:spcPct val="115000"/>
                        </a:lnSpc>
                        <a:spcBef>
                          <a:spcPts val="300"/>
                        </a:spcBef>
                        <a:spcAft>
                          <a:spcPts val="300"/>
                        </a:spcAft>
                      </a:pPr>
                      <a:r>
                        <a:rPr lang="en-US" sz="1400" dirty="0" smtClean="0">
                          <a:effectLst/>
                          <a:latin typeface="+mn-lt"/>
                          <a:cs typeface="Arial" panose="020B0604020202020204" pitchFamily="34" charset="0"/>
                        </a:rPr>
                        <a:t>-6%</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noFill/>
                  </a:tcPr>
                </a:tc>
                <a:tc>
                  <a:txBody>
                    <a:bodyPr/>
                    <a:lstStyle/>
                    <a:p>
                      <a:pPr marL="0" marR="0" algn="ctr">
                        <a:lnSpc>
                          <a:spcPct val="115000"/>
                        </a:lnSpc>
                        <a:spcBef>
                          <a:spcPts val="300"/>
                        </a:spcBef>
                        <a:spcAft>
                          <a:spcPts val="300"/>
                        </a:spcAft>
                      </a:pPr>
                      <a:r>
                        <a:rPr lang="en-US" sz="1400" dirty="0" smtClean="0">
                          <a:effectLst/>
                          <a:latin typeface="+mn-lt"/>
                          <a:cs typeface="Arial" panose="020B0604020202020204" pitchFamily="34" charset="0"/>
                        </a:rPr>
                        <a:t>0.3%</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300"/>
                        </a:spcBef>
                        <a:spcAft>
                          <a:spcPts val="300"/>
                        </a:spcAft>
                      </a:pPr>
                      <a:r>
                        <a:rPr lang="en-US" sz="1400" dirty="0" smtClean="0">
                          <a:effectLst/>
                          <a:latin typeface="+mn-lt"/>
                          <a:ea typeface="Times New Roman" panose="02020603050405020304" pitchFamily="18" charset="0"/>
                          <a:cs typeface="Arial" panose="020B0604020202020204" pitchFamily="34" charset="0"/>
                        </a:rPr>
                        <a:t>10%</a:t>
                      </a:r>
                      <a:endParaRPr lang="en-US" sz="1400" dirty="0">
                        <a:effectLst/>
                        <a:latin typeface="+mn-lt"/>
                        <a:ea typeface="Times New Roman" panose="02020603050405020304" pitchFamily="18" charset="0"/>
                        <a:cs typeface="Arial" panose="020B0604020202020204" pitchFamily="34" charset="0"/>
                      </a:endParaRPr>
                    </a:p>
                  </a:txBody>
                  <a:tcPr marL="150876" marR="150876" marT="0" marB="0" anchor="b"/>
                </a:tc>
              </a:tr>
            </a:tbl>
          </a:graphicData>
        </a:graphic>
      </p:graphicFrame>
      <p:sp>
        <p:nvSpPr>
          <p:cNvPr id="6" name="Content Placeholder 2"/>
          <p:cNvSpPr txBox="1">
            <a:spLocks/>
          </p:cNvSpPr>
          <p:nvPr/>
        </p:nvSpPr>
        <p:spPr>
          <a:xfrm>
            <a:off x="127001" y="5476348"/>
            <a:ext cx="8961121" cy="994795"/>
          </a:xfrm>
          <a:prstGeom prst="rect">
            <a:avLst/>
          </a:prstGeom>
        </p:spPr>
        <p:txBody>
          <a:bodyPr vert="horz" lIns="91440" tIns="45720" rIns="91440" bIns="45720" rtlCol="0">
            <a:normAutofit fontScale="85000" lnSpcReduction="20000"/>
          </a:bodyPr>
          <a:lstStyle>
            <a:lvl1pPr marL="457200" indent="-457200" algn="l" defTabSz="914400" rtl="0" eaLnBrk="1" latinLnBrk="0" hangingPunct="1">
              <a:lnSpc>
                <a:spcPct val="90000"/>
              </a:lnSpc>
              <a:spcBef>
                <a:spcPts val="1800"/>
              </a:spcBef>
              <a:buFontTx/>
              <a:buBlip>
                <a:blip r:embed="rId3"/>
              </a:buBlip>
              <a:defRPr sz="2800" kern="1200">
                <a:solidFill>
                  <a:srgbClr val="3E4D54"/>
                </a:solidFill>
                <a:latin typeface="+mn-lt"/>
                <a:ea typeface="+mn-ea"/>
                <a:cs typeface="+mn-cs"/>
              </a:defRPr>
            </a:lvl1pPr>
            <a:lvl2pPr marL="742950" marR="0" indent="-285750" algn="l" defTabSz="914400" rtl="0" eaLnBrk="1" fontAlgn="auto" latinLnBrk="0" hangingPunct="1">
              <a:lnSpc>
                <a:spcPct val="100000"/>
              </a:lnSpc>
              <a:spcBef>
                <a:spcPts val="600"/>
              </a:spcBef>
              <a:spcAft>
                <a:spcPts val="0"/>
              </a:spcAft>
              <a:buClr>
                <a:srgbClr val="25BED5"/>
              </a:buClr>
              <a:buSzTx/>
              <a:buFont typeface="Arial" pitchFamily="34" charset="0"/>
              <a:buChar char="»"/>
              <a:tabLst/>
              <a:defRPr sz="2400" kern="1200">
                <a:solidFill>
                  <a:srgbClr val="3E4D54"/>
                </a:solidFill>
                <a:latin typeface="+mn-lt"/>
                <a:ea typeface="+mn-ea"/>
                <a:cs typeface="+mn-cs"/>
              </a:defRPr>
            </a:lvl2pPr>
            <a:lvl3pPr marL="1201738" indent="-287338" algn="l" defTabSz="914400" rtl="0" eaLnBrk="1" latinLnBrk="0" hangingPunct="1">
              <a:lnSpc>
                <a:spcPct val="90000"/>
              </a:lnSpc>
              <a:spcBef>
                <a:spcPts val="500"/>
              </a:spcBef>
              <a:buClr>
                <a:schemeClr val="accent6"/>
              </a:buClr>
              <a:buFont typeface="Wingdings" panose="05000000000000000000" pitchFamily="2" charset="2"/>
              <a:buChar char="§"/>
              <a:defRPr sz="2000" kern="1200">
                <a:solidFill>
                  <a:srgbClr val="3E4D54"/>
                </a:solidFill>
                <a:latin typeface="+mn-lt"/>
                <a:ea typeface="+mn-ea"/>
                <a:cs typeface="+mn-cs"/>
              </a:defRPr>
            </a:lvl3pPr>
            <a:lvl4pPr marL="1490663" indent="-2889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3E4D54"/>
                </a:solidFill>
                <a:latin typeface="+mn-lt"/>
                <a:ea typeface="+mn-ea"/>
                <a:cs typeface="+mn-cs"/>
              </a:defRPr>
            </a:lvl4pPr>
            <a:lvl5pPr marL="1770063" indent="-2794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rgbClr val="3E4D5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t>Passenger traffic increases substantially with the Savannah Avenue Trucks Only alternative</a:t>
            </a:r>
          </a:p>
          <a:p>
            <a:r>
              <a:rPr lang="en-US" sz="2400" dirty="0" smtClean="0"/>
              <a:t>The four-lane alternatives remove passenger traffic from downtown</a:t>
            </a:r>
          </a:p>
        </p:txBody>
      </p:sp>
    </p:spTree>
    <p:extLst>
      <p:ext uri="{BB962C8B-B14F-4D97-AF65-F5344CB8AC3E}">
        <p14:creationId xmlns:p14="http://schemas.microsoft.com/office/powerpoint/2010/main" val="1476410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45" y="102659"/>
            <a:ext cx="8848577" cy="1192742"/>
          </a:xfrm>
        </p:spPr>
        <p:txBody>
          <a:bodyPr/>
          <a:lstStyle/>
          <a:p>
            <a:r>
              <a:rPr lang="en-US" dirty="0" smtClean="0"/>
              <a:t>Evaluation of Other Impacts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94388189"/>
              </p:ext>
            </p:extLst>
          </p:nvPr>
        </p:nvGraphicFramePr>
        <p:xfrm>
          <a:off x="154745" y="1423524"/>
          <a:ext cx="8848578" cy="4467996"/>
        </p:xfrm>
        <a:graphic>
          <a:graphicData uri="http://schemas.openxmlformats.org/drawingml/2006/table">
            <a:tbl>
              <a:tblPr firstRow="1" bandRow="1">
                <a:tableStyleId>{5C22544A-7EE6-4342-B048-85BDC9FD1C3A}</a:tableStyleId>
              </a:tblPr>
              <a:tblGrid>
                <a:gridCol w="2135968"/>
                <a:gridCol w="895547"/>
                <a:gridCol w="848412"/>
                <a:gridCol w="801279"/>
                <a:gridCol w="735290"/>
                <a:gridCol w="904973"/>
                <a:gridCol w="820132"/>
                <a:gridCol w="754145"/>
                <a:gridCol w="952832"/>
              </a:tblGrid>
              <a:tr h="700592">
                <a:tc gridSpan="2">
                  <a:txBody>
                    <a:bodyPr/>
                    <a:lstStyle/>
                    <a:p>
                      <a:pPr algn="ctr"/>
                      <a:endParaRPr lang="en-US" sz="1050" dirty="0"/>
                    </a:p>
                  </a:txBody>
                  <a:tcPr anchor="b"/>
                </a:tc>
                <a:tc hMerge="1">
                  <a:txBody>
                    <a:bodyPr/>
                    <a:lstStyle/>
                    <a:p>
                      <a:pPr marL="0" marR="0" algn="ctr">
                        <a:lnSpc>
                          <a:spcPct val="115000"/>
                        </a:lnSpc>
                        <a:spcBef>
                          <a:spcPts val="1200"/>
                        </a:spcBef>
                        <a:spcAft>
                          <a:spcPts val="0"/>
                        </a:spcAft>
                      </a:pPr>
                      <a:endParaRPr lang="en-US" sz="12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c gridSpan="3">
                  <a:txBody>
                    <a:bodyPr/>
                    <a:lstStyle/>
                    <a:p>
                      <a:pPr marL="0" marR="0" algn="ctr">
                        <a:lnSpc>
                          <a:spcPct val="115000"/>
                        </a:lnSpc>
                        <a:spcBef>
                          <a:spcPts val="1200"/>
                        </a:spcBef>
                        <a:spcAft>
                          <a:spcPts val="0"/>
                        </a:spcAft>
                      </a:pPr>
                      <a:r>
                        <a:rPr lang="en-US" sz="1050" b="1" dirty="0" smtClean="0">
                          <a:solidFill>
                            <a:schemeClr val="bg1"/>
                          </a:solidFill>
                          <a:effectLst/>
                          <a:latin typeface="+mn-lt"/>
                          <a:ea typeface="Times New Roman" panose="02020603050405020304" pitchFamily="18" charset="0"/>
                          <a:cs typeface="Arial" panose="020B0604020202020204" pitchFamily="34" charset="0"/>
                        </a:rPr>
                        <a:t>Savannah Avenue Parkway</a:t>
                      </a:r>
                      <a:endParaRPr lang="en-US" sz="105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hMerge="1">
                  <a:txBody>
                    <a:bodyPr/>
                    <a:lstStyle/>
                    <a:p>
                      <a:pPr marL="0" marR="0" algn="ctr">
                        <a:lnSpc>
                          <a:spcPct val="115000"/>
                        </a:lnSpc>
                        <a:spcBef>
                          <a:spcPts val="1200"/>
                        </a:spcBef>
                        <a:spcAft>
                          <a:spcPts val="0"/>
                        </a:spcAft>
                      </a:pPr>
                      <a:endParaRPr lang="en-US" sz="120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c hMerge="1">
                  <a:txBody>
                    <a:bodyPr/>
                    <a:lstStyle/>
                    <a:p>
                      <a:pPr marL="0" marR="0" indent="0" algn="ctr" defTabSz="914400" rtl="0" eaLnBrk="1" fontAlgn="auto" latinLnBrk="0" hangingPunct="1">
                        <a:lnSpc>
                          <a:spcPct val="115000"/>
                        </a:lnSpc>
                        <a:spcBef>
                          <a:spcPts val="1200"/>
                        </a:spcBef>
                        <a:spcAft>
                          <a:spcPts val="0"/>
                        </a:spcAft>
                        <a:buClrTx/>
                        <a:buSzTx/>
                        <a:buFontTx/>
                        <a:buNone/>
                        <a:tabLst/>
                        <a:defRPr/>
                      </a:pPr>
                      <a:endParaRPr lang="en-US" sz="1200" b="1" dirty="0" smtClean="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1200"/>
                        </a:spcBef>
                        <a:spcAft>
                          <a:spcPts val="0"/>
                        </a:spcAft>
                      </a:pPr>
                      <a:endParaRPr lang="en-US" sz="1050" b="1" dirty="0">
                        <a:solidFill>
                          <a:srgbClr val="1F497D"/>
                        </a:solidFill>
                        <a:effectLst/>
                        <a:latin typeface="+mn-lt"/>
                        <a:ea typeface="Times New Roman" panose="02020603050405020304" pitchFamily="18" charset="0"/>
                        <a:cs typeface="Arial" panose="020B0604020202020204" pitchFamily="34" charset="0"/>
                      </a:endParaRPr>
                    </a:p>
                  </a:txBody>
                  <a:tcPr marL="150876" marR="150876" marT="0" marB="0" anchor="b"/>
                </a:tc>
                <a:tc gridSpan="2">
                  <a:txBody>
                    <a:bodyPr/>
                    <a:lstStyle/>
                    <a:p>
                      <a:pPr marL="0" marR="0" algn="ctr">
                        <a:lnSpc>
                          <a:spcPct val="115000"/>
                        </a:lnSpc>
                        <a:spcBef>
                          <a:spcPts val="1200"/>
                        </a:spcBef>
                        <a:spcAft>
                          <a:spcPts val="0"/>
                        </a:spcAft>
                      </a:pPr>
                      <a:r>
                        <a:rPr lang="en-US" sz="1050" b="1" dirty="0" smtClean="0">
                          <a:solidFill>
                            <a:schemeClr val="bg1"/>
                          </a:solidFill>
                          <a:effectLst/>
                          <a:latin typeface="+mn-lt"/>
                          <a:ea typeface="Times New Roman" panose="02020603050405020304" pitchFamily="18" charset="0"/>
                          <a:cs typeface="Arial" panose="020B0604020202020204" pitchFamily="34" charset="0"/>
                        </a:rPr>
                        <a:t>South Bypass</a:t>
                      </a:r>
                      <a:endParaRPr lang="en-US" sz="105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hMerge="1">
                  <a:txBody>
                    <a:bodyPr/>
                    <a:lstStyle/>
                    <a:p>
                      <a:pPr marL="0" marR="0" algn="ctr">
                        <a:lnSpc>
                          <a:spcPct val="115000"/>
                        </a:lnSpc>
                        <a:spcBef>
                          <a:spcPts val="1200"/>
                        </a:spcBef>
                        <a:spcAft>
                          <a:spcPts val="0"/>
                        </a:spcAft>
                      </a:pPr>
                      <a:endParaRPr lang="en-US" sz="12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c>
                  <a:txBody>
                    <a:bodyPr/>
                    <a:lstStyle/>
                    <a:p>
                      <a:pPr marL="0" marR="0" algn="ctr">
                        <a:lnSpc>
                          <a:spcPct val="115000"/>
                        </a:lnSpc>
                        <a:spcBef>
                          <a:spcPts val="1200"/>
                        </a:spcBef>
                        <a:spcAft>
                          <a:spcPts val="0"/>
                        </a:spcAft>
                      </a:pPr>
                      <a:endParaRPr lang="en-US" sz="105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tc>
              </a:tr>
              <a:tr h="700592">
                <a:tc>
                  <a:txBody>
                    <a:bodyPr/>
                    <a:lstStyle/>
                    <a:p>
                      <a:pPr algn="ctr"/>
                      <a:r>
                        <a:rPr lang="en-US" sz="1000" b="1" dirty="0" smtClean="0">
                          <a:solidFill>
                            <a:schemeClr val="bg1"/>
                          </a:solidFill>
                        </a:rPr>
                        <a:t>Potential Impacts</a:t>
                      </a:r>
                      <a:endParaRPr lang="en-US" sz="1000" b="1" dirty="0">
                        <a:solidFill>
                          <a:schemeClr val="bg1"/>
                        </a:solidFill>
                      </a:endParaRPr>
                    </a:p>
                  </a:txBody>
                  <a:tcPr anchor="b">
                    <a:solidFill>
                      <a:schemeClr val="accent1"/>
                    </a:solidFill>
                  </a:tcPr>
                </a:tc>
                <a:tc>
                  <a:txBody>
                    <a:bodyPr/>
                    <a:lstStyle/>
                    <a:p>
                      <a:pPr marL="0" marR="0" algn="ctr">
                        <a:lnSpc>
                          <a:spcPct val="115000"/>
                        </a:lnSpc>
                        <a:spcBef>
                          <a:spcPts val="1200"/>
                        </a:spcBef>
                        <a:spcAft>
                          <a:spcPts val="0"/>
                        </a:spcAft>
                      </a:pPr>
                      <a:r>
                        <a:rPr lang="en-US" sz="1000" b="1" dirty="0" smtClean="0">
                          <a:solidFill>
                            <a:schemeClr val="bg1"/>
                          </a:solidFill>
                          <a:effectLst/>
                          <a:latin typeface="+mn-lt"/>
                          <a:cs typeface="Arial" panose="020B0604020202020204" pitchFamily="34" charset="0"/>
                        </a:rPr>
                        <a:t>Do</a:t>
                      </a:r>
                      <a:r>
                        <a:rPr lang="en-US" sz="1000" b="1" baseline="0" dirty="0" smtClean="0">
                          <a:solidFill>
                            <a:schemeClr val="bg1"/>
                          </a:solidFill>
                          <a:effectLst/>
                          <a:latin typeface="+mn-lt"/>
                          <a:cs typeface="Arial" panose="020B0604020202020204" pitchFamily="34" charset="0"/>
                        </a:rPr>
                        <a:t> </a:t>
                      </a:r>
                      <a:r>
                        <a:rPr lang="en-US" sz="1000" b="1" dirty="0" smtClean="0">
                          <a:solidFill>
                            <a:schemeClr val="bg1"/>
                          </a:solidFill>
                          <a:effectLst/>
                          <a:latin typeface="+mn-lt"/>
                          <a:cs typeface="Arial" panose="020B0604020202020204" pitchFamily="34" charset="0"/>
                        </a:rPr>
                        <a:t>Nothing</a:t>
                      </a:r>
                      <a:endParaRPr lang="en-US" sz="10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000" b="1" dirty="0" smtClean="0">
                          <a:solidFill>
                            <a:schemeClr val="bg1"/>
                          </a:solidFill>
                          <a:effectLst/>
                          <a:latin typeface="+mn-lt"/>
                          <a:cs typeface="Arial" panose="020B0604020202020204" pitchFamily="34" charset="0"/>
                        </a:rPr>
                        <a:t>All Vehicles</a:t>
                      </a:r>
                      <a:endParaRPr lang="en-US" sz="10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000" b="1" dirty="0" smtClean="0">
                          <a:solidFill>
                            <a:schemeClr val="bg1"/>
                          </a:solidFill>
                          <a:effectLst/>
                          <a:latin typeface="+mn-lt"/>
                          <a:cs typeface="Arial" panose="020B0604020202020204" pitchFamily="34" charset="0"/>
                        </a:rPr>
                        <a:t>Trucks Only</a:t>
                      </a:r>
                      <a:endParaRPr lang="en-US" sz="10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indent="0" algn="ctr" defTabSz="914400" rtl="0" eaLnBrk="1" fontAlgn="auto" latinLnBrk="0" hangingPunct="1">
                        <a:lnSpc>
                          <a:spcPct val="115000"/>
                        </a:lnSpc>
                        <a:spcBef>
                          <a:spcPts val="1200"/>
                        </a:spcBef>
                        <a:spcAft>
                          <a:spcPts val="0"/>
                        </a:spcAft>
                        <a:buClrTx/>
                        <a:buSzTx/>
                        <a:buFontTx/>
                        <a:buNone/>
                        <a:tabLst/>
                        <a:defRPr/>
                      </a:pPr>
                      <a:r>
                        <a:rPr lang="en-US" sz="1000" b="1" dirty="0" smtClean="0">
                          <a:solidFill>
                            <a:schemeClr val="bg1"/>
                          </a:solidFill>
                          <a:effectLst/>
                          <a:latin typeface="+mn-lt"/>
                          <a:ea typeface="Times New Roman" panose="02020603050405020304" pitchFamily="18" charset="0"/>
                          <a:cs typeface="Arial" panose="020B0604020202020204" pitchFamily="34" charset="0"/>
                        </a:rPr>
                        <a:t>4 Lanes</a:t>
                      </a: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000" b="1" dirty="0" smtClean="0">
                          <a:solidFill>
                            <a:schemeClr val="bg1"/>
                          </a:solidFill>
                          <a:effectLst/>
                          <a:latin typeface="+mn-lt"/>
                          <a:cs typeface="Arial" panose="020B0604020202020204" pitchFamily="34" charset="0"/>
                        </a:rPr>
                        <a:t>South </a:t>
                      </a:r>
                      <a:r>
                        <a:rPr lang="en-US" sz="1000" b="1" dirty="0">
                          <a:solidFill>
                            <a:schemeClr val="bg1"/>
                          </a:solidFill>
                          <a:effectLst/>
                          <a:latin typeface="+mn-lt"/>
                          <a:cs typeface="Arial" panose="020B0604020202020204" pitchFamily="34" charset="0"/>
                        </a:rPr>
                        <a:t>of Savannah Avenue</a:t>
                      </a:r>
                      <a:endParaRPr lang="en-US" sz="10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000" b="1" dirty="0" smtClean="0">
                          <a:solidFill>
                            <a:schemeClr val="bg1"/>
                          </a:solidFill>
                          <a:effectLst/>
                          <a:latin typeface="+mn-lt"/>
                          <a:cs typeface="Arial" panose="020B0604020202020204" pitchFamily="34" charset="0"/>
                        </a:rPr>
                        <a:t>James Road Route</a:t>
                      </a:r>
                      <a:endParaRPr lang="en-US" sz="10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000" b="1" dirty="0" smtClean="0">
                          <a:solidFill>
                            <a:schemeClr val="bg1"/>
                          </a:solidFill>
                          <a:effectLst/>
                          <a:latin typeface="+mn-lt"/>
                          <a:ea typeface="Times New Roman" panose="02020603050405020304" pitchFamily="18" charset="0"/>
                          <a:cs typeface="Arial" panose="020B0604020202020204" pitchFamily="34" charset="0"/>
                        </a:rPr>
                        <a:t>S. A. Road Route</a:t>
                      </a:r>
                      <a:endParaRPr lang="en-US" sz="10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c>
                  <a:txBody>
                    <a:bodyPr/>
                    <a:lstStyle/>
                    <a:p>
                      <a:pPr marL="0" marR="0" algn="ctr">
                        <a:lnSpc>
                          <a:spcPct val="115000"/>
                        </a:lnSpc>
                        <a:spcBef>
                          <a:spcPts val="1200"/>
                        </a:spcBef>
                        <a:spcAft>
                          <a:spcPts val="0"/>
                        </a:spcAft>
                      </a:pPr>
                      <a:r>
                        <a:rPr lang="en-US" sz="1000" b="1" dirty="0" smtClean="0">
                          <a:solidFill>
                            <a:schemeClr val="bg1"/>
                          </a:solidFill>
                          <a:effectLst/>
                          <a:latin typeface="+mn-lt"/>
                          <a:ea typeface="Times New Roman" panose="02020603050405020304" pitchFamily="18" charset="0"/>
                          <a:cs typeface="Arial" panose="020B0604020202020204" pitchFamily="34" charset="0"/>
                        </a:rPr>
                        <a:t>Western Perimeter</a:t>
                      </a:r>
                      <a:endParaRPr lang="en-US" sz="1000" b="1" dirty="0">
                        <a:solidFill>
                          <a:schemeClr val="bg1"/>
                        </a:solidFill>
                        <a:effectLst/>
                        <a:latin typeface="+mn-lt"/>
                        <a:ea typeface="Times New Roman" panose="02020603050405020304" pitchFamily="18" charset="0"/>
                        <a:cs typeface="Arial" panose="020B0604020202020204" pitchFamily="34" charset="0"/>
                      </a:endParaRPr>
                    </a:p>
                  </a:txBody>
                  <a:tcPr marL="150876" marR="150876" marT="0" marB="0" anchor="b">
                    <a:solidFill>
                      <a:schemeClr val="accent1"/>
                    </a:solidFill>
                  </a:tcPr>
                </a:tc>
              </a:tr>
              <a:tr h="336912">
                <a:tc>
                  <a:txBody>
                    <a:bodyPr/>
                    <a:lstStyle/>
                    <a:p>
                      <a:r>
                        <a:rPr lang="en-US" sz="1050" dirty="0" smtClean="0"/>
                        <a:t>Impact to</a:t>
                      </a:r>
                      <a:r>
                        <a:rPr lang="en-US" sz="1050" baseline="0" dirty="0" smtClean="0"/>
                        <a:t> Downtown Businesses</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r>
              <a:tr h="336912">
                <a:tc>
                  <a:txBody>
                    <a:bodyPr/>
                    <a:lstStyle/>
                    <a:p>
                      <a:r>
                        <a:rPr lang="en-US" sz="1050" dirty="0" smtClean="0"/>
                        <a:t>Vehicle</a:t>
                      </a:r>
                      <a:r>
                        <a:rPr lang="en-US" sz="1050" baseline="0" dirty="0" smtClean="0"/>
                        <a:t> Safety</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r>
              <a:tr h="336912">
                <a:tc>
                  <a:txBody>
                    <a:bodyPr/>
                    <a:lstStyle/>
                    <a:p>
                      <a:r>
                        <a:rPr lang="en-US" sz="1050" dirty="0" smtClean="0"/>
                        <a:t>Pedestrian Safety</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r>
              <a:tr h="336912">
                <a:tc>
                  <a:txBody>
                    <a:bodyPr/>
                    <a:lstStyle/>
                    <a:p>
                      <a:r>
                        <a:rPr lang="en-US" sz="1050" dirty="0" smtClean="0"/>
                        <a:t>Federal &amp; State Approval</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r>
              <a:tr h="336912">
                <a:tc>
                  <a:txBody>
                    <a:bodyPr/>
                    <a:lstStyle/>
                    <a:p>
                      <a:r>
                        <a:rPr lang="en-US" sz="1050" dirty="0" smtClean="0"/>
                        <a:t>Impact to </a:t>
                      </a:r>
                      <a:r>
                        <a:rPr lang="en-US" sz="1050" dirty="0" err="1" smtClean="0"/>
                        <a:t>EJ</a:t>
                      </a:r>
                      <a:r>
                        <a:rPr lang="en-US" sz="1050" baseline="0" dirty="0" smtClean="0"/>
                        <a:t> Areas</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r>
              <a:tr h="336912">
                <a:tc>
                  <a:txBody>
                    <a:bodyPr/>
                    <a:lstStyle/>
                    <a:p>
                      <a:r>
                        <a:rPr lang="en-US" sz="1050" dirty="0" smtClean="0"/>
                        <a:t>Right-of-Way Needs</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r>
              <a:tr h="336912">
                <a:tc>
                  <a:txBody>
                    <a:bodyPr/>
                    <a:lstStyle/>
                    <a:p>
                      <a:r>
                        <a:rPr lang="en-US" sz="1050" dirty="0" smtClean="0"/>
                        <a:t>Consistent with Previous Plans</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r>
              <a:tr h="354214">
                <a:tc>
                  <a:txBody>
                    <a:bodyPr/>
                    <a:lstStyle/>
                    <a:p>
                      <a:r>
                        <a:rPr lang="en-US" sz="1050" dirty="0" smtClean="0"/>
                        <a:t>Time/Impact</a:t>
                      </a:r>
                      <a:r>
                        <a:rPr lang="en-US" sz="1050" baseline="0" dirty="0" smtClean="0"/>
                        <a:t> of Construction</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smtClean="0"/>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r>
              <a:tr h="354214">
                <a:tc>
                  <a:txBody>
                    <a:bodyPr/>
                    <a:lstStyle/>
                    <a:p>
                      <a:r>
                        <a:rPr lang="en-US" sz="1050" dirty="0" smtClean="0"/>
                        <a:t>Wetlands</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smtClean="0"/>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solidFill>
                      <a:srgbClr val="92D050"/>
                    </a:solidFill>
                  </a:tcPr>
                </a:tc>
                <a:tc>
                  <a:txBody>
                    <a:bodyPr/>
                    <a:lstStyle/>
                    <a:p>
                      <a:pPr algn="ctr"/>
                      <a:r>
                        <a:rPr lang="en-US" sz="1050" dirty="0" smtClean="0"/>
                        <a:t>○</a:t>
                      </a:r>
                      <a:endParaRPr lang="en-US" sz="1050" dirty="0"/>
                    </a:p>
                  </a:txBody>
                  <a:tcPr/>
                </a:tc>
                <a:tc>
                  <a:txBody>
                    <a:bodyPr/>
                    <a:lstStyle/>
                    <a:p>
                      <a:pPr algn="ctr"/>
                      <a:r>
                        <a:rPr lang="en-US" sz="1050" dirty="0" smtClean="0"/>
                        <a:t>○</a:t>
                      </a:r>
                      <a:endParaRPr lang="en-US" sz="1050" dirty="0"/>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sym typeface="Wingdings 2" panose="05020102010507070707" pitchFamily="18" charset="2"/>
                        </a:rPr>
                        <a:t></a:t>
                      </a:r>
                      <a:endParaRPr lang="en-US" sz="105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a:tc>
              </a:tr>
            </a:tbl>
          </a:graphicData>
        </a:graphic>
      </p:graphicFrame>
      <p:sp>
        <p:nvSpPr>
          <p:cNvPr id="3" name="Rectangle 2"/>
          <p:cNvSpPr/>
          <p:nvPr/>
        </p:nvSpPr>
        <p:spPr>
          <a:xfrm>
            <a:off x="-156345" y="6014604"/>
            <a:ext cx="8477695" cy="276999"/>
          </a:xfrm>
          <a:prstGeom prst="rect">
            <a:avLst/>
          </a:prstGeom>
        </p:spPr>
        <p:txBody>
          <a:bodyPr wrap="square">
            <a:spAutoFit/>
          </a:bodyPr>
          <a:lstStyle/>
          <a:p>
            <a:pPr marL="822960" marR="365760" indent="-548640">
              <a:lnSpc>
                <a:spcPct val="120000"/>
              </a:lnSpc>
              <a:spcBef>
                <a:spcPts val="600"/>
              </a:spcBef>
              <a:spcAft>
                <a:spcPts val="1200"/>
              </a:spcAft>
            </a:pPr>
            <a:r>
              <a:rPr lang="en-US" sz="10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US" sz="1000" dirty="0">
                <a:latin typeface="Arial" panose="020B0604020202020204" pitchFamily="34" charset="0"/>
                <a:ea typeface="Times New Roman" panose="02020603050405020304" pitchFamily="18" charset="0"/>
                <a:cs typeface="Times New Roman" panose="02020603050405020304" pitchFamily="18" charset="0"/>
                <a:sym typeface="Wingdings 2" panose="05020102010507070707" pitchFamily="18" charset="2"/>
              </a:rPr>
              <a:t></a:t>
            </a:r>
            <a:r>
              <a:rPr lang="en-US" sz="1000" dirty="0">
                <a:solidFill>
                  <a:srgbClr val="000000"/>
                </a:solidFill>
                <a:latin typeface="Arial" panose="020B0604020202020204" pitchFamily="34" charset="0"/>
                <a:ea typeface="Times New Roman" panose="02020603050405020304" pitchFamily="18" charset="0"/>
                <a:cs typeface="Arial" panose="020B0604020202020204" pitchFamily="34" charset="0"/>
              </a:rPr>
              <a:t>” = </a:t>
            </a:r>
            <a:r>
              <a:rPr lang="en-US" sz="1000" dirty="0">
                <a:latin typeface="Arial" panose="020B0604020202020204" pitchFamily="34" charset="0"/>
                <a:ea typeface="Times New Roman" panose="02020603050405020304" pitchFamily="18" charset="0"/>
                <a:cs typeface="Times New Roman" panose="02020603050405020304" pitchFamily="18" charset="0"/>
              </a:rPr>
              <a:t>Very positive impact; </a:t>
            </a:r>
            <a:r>
              <a:rPr lang="en-US" sz="10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US" sz="1000" dirty="0">
                <a:latin typeface="Arial" panose="020B0604020202020204" pitchFamily="34" charset="0"/>
                <a:ea typeface="Times New Roman" panose="02020603050405020304" pitchFamily="18" charset="0"/>
                <a:cs typeface="Times New Roman" panose="02020603050405020304" pitchFamily="18" charset="0"/>
                <a:sym typeface="Wingdings 2" panose="05020102010507070707" pitchFamily="18" charset="2"/>
              </a:rPr>
              <a:t></a:t>
            </a:r>
            <a:r>
              <a:rPr lang="en-US" sz="1000" dirty="0">
                <a:solidFill>
                  <a:srgbClr val="000000"/>
                </a:solidFill>
                <a:latin typeface="Arial" panose="020B0604020202020204" pitchFamily="34" charset="0"/>
                <a:ea typeface="Times New Roman" panose="02020603050405020304" pitchFamily="18" charset="0"/>
                <a:cs typeface="Arial" panose="020B0604020202020204" pitchFamily="34" charset="0"/>
              </a:rPr>
              <a:t>” = P</a:t>
            </a:r>
            <a:r>
              <a:rPr lang="en-US" sz="1000" dirty="0">
                <a:latin typeface="Arial" panose="020B0604020202020204" pitchFamily="34" charset="0"/>
                <a:ea typeface="Times New Roman" panose="02020603050405020304" pitchFamily="18" charset="0"/>
                <a:cs typeface="Times New Roman" panose="02020603050405020304" pitchFamily="18" charset="0"/>
              </a:rPr>
              <a:t>ositive impact; “</a:t>
            </a:r>
            <a:r>
              <a:rPr lang="en-US" sz="1000" dirty="0">
                <a:latin typeface="Arial" panose="020B0604020202020204" pitchFamily="34" charset="0"/>
                <a:ea typeface="Times New Roman" panose="02020603050405020304" pitchFamily="18" charset="0"/>
                <a:cs typeface="Times New Roman" panose="02020603050405020304" pitchFamily="18" charset="0"/>
                <a:sym typeface="Wingdings 2" panose="05020102010507070707" pitchFamily="18" charset="2"/>
              </a:rPr>
              <a:t></a:t>
            </a:r>
            <a:r>
              <a:rPr lang="en-US" sz="1000" dirty="0">
                <a:latin typeface="Arial" panose="020B0604020202020204" pitchFamily="34" charset="0"/>
                <a:ea typeface="Times New Roman" panose="02020603050405020304" pitchFamily="18" charset="0"/>
                <a:cs typeface="Times New Roman" panose="02020603050405020304" pitchFamily="18" charset="0"/>
              </a:rPr>
              <a:t> “ </a:t>
            </a:r>
            <a:r>
              <a:rPr lang="en-US" sz="1000" dirty="0">
                <a:solidFill>
                  <a:srgbClr val="000000"/>
                </a:solidFill>
                <a:latin typeface="Arial" panose="020B0604020202020204" pitchFamily="34" charset="0"/>
                <a:ea typeface="Times New Roman" panose="02020603050405020304" pitchFamily="18" charset="0"/>
                <a:cs typeface="Arial" panose="020B0604020202020204" pitchFamily="34" charset="0"/>
              </a:rPr>
              <a:t>= N</a:t>
            </a:r>
            <a:r>
              <a:rPr lang="en-US" sz="1000" dirty="0">
                <a:latin typeface="Arial" panose="020B0604020202020204" pitchFamily="34" charset="0"/>
                <a:ea typeface="Times New Roman" panose="02020603050405020304" pitchFamily="18" charset="0"/>
                <a:cs typeface="Times New Roman" panose="02020603050405020304" pitchFamily="18" charset="0"/>
              </a:rPr>
              <a:t>egative impact;</a:t>
            </a:r>
            <a:r>
              <a:rPr lang="en-US" sz="10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1000" dirty="0">
                <a:latin typeface="Arial" panose="020B0604020202020204" pitchFamily="34" charset="0"/>
                <a:ea typeface="Times New Roman" panose="02020603050405020304" pitchFamily="18" charset="0"/>
                <a:cs typeface="Times New Roman" panose="02020603050405020304" pitchFamily="18" charset="0"/>
              </a:rPr>
              <a:t>“</a:t>
            </a:r>
            <a:r>
              <a:rPr lang="en-US" sz="1000" dirty="0">
                <a:latin typeface="Arial" panose="020B0604020202020204" pitchFamily="34" charset="0"/>
                <a:ea typeface="Times New Roman" panose="02020603050405020304" pitchFamily="18" charset="0"/>
                <a:cs typeface="Times New Roman" panose="02020603050405020304" pitchFamily="18" charset="0"/>
                <a:sym typeface="Wingdings 2" panose="05020102010507070707" pitchFamily="18" charset="2"/>
              </a:rPr>
              <a:t></a:t>
            </a:r>
            <a:r>
              <a:rPr lang="en-US" sz="1000" dirty="0">
                <a:latin typeface="Arial" panose="020B0604020202020204" pitchFamily="34" charset="0"/>
                <a:ea typeface="Times New Roman" panose="02020603050405020304" pitchFamily="18" charset="0"/>
                <a:cs typeface="Times New Roman" panose="02020603050405020304" pitchFamily="18" charset="0"/>
              </a:rPr>
              <a:t> “ </a:t>
            </a:r>
            <a:r>
              <a:rPr lang="en-US" sz="10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1000" dirty="0">
                <a:latin typeface="Arial" panose="020B0604020202020204" pitchFamily="34" charset="0"/>
                <a:ea typeface="Times New Roman" panose="02020603050405020304" pitchFamily="18" charset="0"/>
                <a:cs typeface="Times New Roman" panose="02020603050405020304" pitchFamily="18" charset="0"/>
              </a:rPr>
              <a:t>Very negative impact; “</a:t>
            </a:r>
            <a:r>
              <a:rPr lang="en-US" sz="1000" dirty="0">
                <a:solidFill>
                  <a:srgbClr val="000000"/>
                </a:solidFill>
                <a:latin typeface="Arial" panose="020B0604020202020204" pitchFamily="34" charset="0"/>
                <a:ea typeface="Times New Roman" panose="02020603050405020304" pitchFamily="18" charset="0"/>
                <a:cs typeface="Arial" panose="020B0604020202020204" pitchFamily="34" charset="0"/>
              </a:rPr>
              <a:t>○” = </a:t>
            </a:r>
            <a:r>
              <a:rPr lang="en-US" sz="1000" dirty="0">
                <a:latin typeface="Arial" panose="020B0604020202020204" pitchFamily="34" charset="0"/>
                <a:ea typeface="Times New Roman" panose="02020603050405020304" pitchFamily="18" charset="0"/>
                <a:cs typeface="Times New Roman" panose="02020603050405020304" pitchFamily="18" charset="0"/>
              </a:rPr>
              <a:t>Likely minimal impact</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01800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Potential </a:t>
            </a:r>
            <a:r>
              <a:rPr lang="en-US" dirty="0" smtClean="0"/>
              <a:t>Path Forward</a:t>
            </a:r>
            <a:endParaRPr lang="en-US" dirty="0"/>
          </a:p>
        </p:txBody>
      </p:sp>
    </p:spTree>
    <p:extLst>
      <p:ext uri="{BB962C8B-B14F-4D97-AF65-F5344CB8AC3E}">
        <p14:creationId xmlns:p14="http://schemas.microsoft.com/office/powerpoint/2010/main" val="1969964982"/>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 name="SECTOMILLISECCONVERTED" val="1"/>
</p:tagLst>
</file>

<file path=ppt/theme/theme1.xml><?xml version="1.0" encoding="utf-8"?>
<a:theme xmlns:a="http://schemas.openxmlformats.org/drawingml/2006/main" name="Light1_standard">
  <a:themeElements>
    <a:clrScheme name="New Logo">
      <a:dk1>
        <a:sysClr val="windowText" lastClr="000000"/>
      </a:dk1>
      <a:lt1>
        <a:sysClr val="window" lastClr="FFFFFF"/>
      </a:lt1>
      <a:dk2>
        <a:srgbClr val="44546A"/>
      </a:dk2>
      <a:lt2>
        <a:srgbClr val="E7E6E6"/>
      </a:lt2>
      <a:accent1>
        <a:srgbClr val="6B7DB8"/>
      </a:accent1>
      <a:accent2>
        <a:srgbClr val="16BED4"/>
      </a:accent2>
      <a:accent3>
        <a:srgbClr val="26A771"/>
      </a:accent3>
      <a:accent4>
        <a:srgbClr val="8DC63F"/>
      </a:accent4>
      <a:accent5>
        <a:srgbClr val="1C93D1"/>
      </a:accent5>
      <a:accent6>
        <a:srgbClr val="ED7D31"/>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ght1_standard" id="{2DCA236C-D8A6-4242-8681-6A81FD22693B}" vid="{F7AF544C-515F-4158-AB7C-69BC6AA97DE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Light1_standard</Template>
  <TotalTime>1855</TotalTime>
  <Words>1571</Words>
  <Application>Microsoft Office PowerPoint</Application>
  <PresentationFormat>On-screen Show (4:3)</PresentationFormat>
  <Paragraphs>334</Paragraphs>
  <Slides>18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Batang</vt:lpstr>
      <vt:lpstr>Arial</vt:lpstr>
      <vt:lpstr>Calibri</vt:lpstr>
      <vt:lpstr>Times New Roman</vt:lpstr>
      <vt:lpstr>Wingdings</vt:lpstr>
      <vt:lpstr>Wingdings 2</vt:lpstr>
      <vt:lpstr>Light1_standard</vt:lpstr>
      <vt:lpstr>Downtown Valdosta Truck Traffic Mitigation Study</vt:lpstr>
      <vt:lpstr>Agenda</vt:lpstr>
      <vt:lpstr>Review of Alternatives</vt:lpstr>
      <vt:lpstr>Alternatives Near Downtown</vt:lpstr>
      <vt:lpstr>Evaluation of Alternatives</vt:lpstr>
      <vt:lpstr>Model Results – Truck Traffic</vt:lpstr>
      <vt:lpstr>Model Results – Passenger Traffic</vt:lpstr>
      <vt:lpstr>Evaluation of Other Impacts</vt:lpstr>
      <vt:lpstr>Potential Path Forward</vt:lpstr>
      <vt:lpstr>Alternative Strategy</vt:lpstr>
      <vt:lpstr>Hybrid Strategy</vt:lpstr>
      <vt:lpstr>Next Steps</vt:lpstr>
      <vt:lpstr>Appendix</vt:lpstr>
      <vt:lpstr>Modeled Alternatives Description</vt:lpstr>
      <vt:lpstr>Summary Results by Alternative</vt:lpstr>
      <vt:lpstr>Criteria for Selecting a Preferred Alternative</vt:lpstr>
      <vt:lpstr>Short-term Strategy</vt:lpstr>
      <vt:lpstr>Long-term Strategy</vt:lpstr>
    </vt:vector>
  </TitlesOfParts>
  <Company>Cambridge Systematics,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Downtown Valdosta Truck Mitigation</dc:title>
  <dc:creator>Christopher Lindsey</dc:creator>
  <cp:lastModifiedBy>Dike Ahanotu</cp:lastModifiedBy>
  <cp:revision>91</cp:revision>
  <cp:lastPrinted>2016-05-09T19:30:34Z</cp:lastPrinted>
  <dcterms:created xsi:type="dcterms:W3CDTF">2016-05-03T15:41:08Z</dcterms:created>
  <dcterms:modified xsi:type="dcterms:W3CDTF">2016-06-21T15:06:39Z</dcterms:modified>
</cp:coreProperties>
</file>