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2" r:id="rId3"/>
    <p:sldId id="263" r:id="rId4"/>
    <p:sldId id="283" r:id="rId5"/>
    <p:sldId id="257" r:id="rId6"/>
    <p:sldId id="284" r:id="rId7"/>
    <p:sldId id="258" r:id="rId8"/>
    <p:sldId id="285" r:id="rId9"/>
    <p:sldId id="265" r:id="rId10"/>
    <p:sldId id="286" r:id="rId11"/>
    <p:sldId id="287" r:id="rId12"/>
    <p:sldId id="266" r:id="rId13"/>
    <p:sldId id="267" r:id="rId14"/>
    <p:sldId id="268" r:id="rId15"/>
    <p:sldId id="281" r:id="rId16"/>
    <p:sldId id="282" r:id="rId17"/>
    <p:sldId id="28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7010400" cy="92964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5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4395E4-6A57-4D79-AE37-9316BE27D591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C548D4-E81F-4457-9153-FE94F1262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30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1A8936-9575-4A7B-96FF-759D075096BF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2B0A10-6CCD-44B8-ADDC-B8A3B3A8A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2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6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1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94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vast majority of trucks are making through trips – nearly 96% in both directions.</a:t>
            </a:r>
            <a:r>
              <a:rPr lang="en-US" baseline="0" dirty="0" smtClean="0"/>
              <a:t> </a:t>
            </a:r>
            <a:r>
              <a:rPr lang="en-US" dirty="0" smtClean="0"/>
              <a:t>Intuitively, Log trucks and Hoppers never stop downtown.</a:t>
            </a:r>
            <a:r>
              <a:rPr lang="en-US" baseline="0" dirty="0" smtClean="0"/>
              <a:t> </a:t>
            </a:r>
            <a:r>
              <a:rPr lang="en-US" dirty="0" smtClean="0"/>
              <a:t>Other truck types rarely stop downtown, though Vans and Straight/ Single Unit trucks may be delivering to downtown businesses. Besides US 84, Lee Street and Oak Street are most often used by trucks with local deliveries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34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some degree, all of the alternatives decrease truck traffic in downtown. The Savannah Avenue and South Bypass alternatives, however, are projected to remove the most trucks from downtown.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02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alternatives likewise decrease passenger</a:t>
            </a:r>
            <a:r>
              <a:rPr lang="en-US" baseline="0" dirty="0" smtClean="0"/>
              <a:t> vehicle traffic in downtown. However, the South Bypass and the trucks-only Savannah Avenue alternative would increase passenger traffic.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7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0825" cy="6869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" y="3286125"/>
            <a:ext cx="9138140" cy="358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2684" y="3385541"/>
            <a:ext cx="9141315" cy="3484007"/>
            <a:chOff x="-1639888" y="3275013"/>
            <a:chExt cx="10783888" cy="4110037"/>
          </a:xfrm>
        </p:grpSpPr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1385887" y="3275013"/>
              <a:ext cx="4151313" cy="893762"/>
            </a:xfrm>
            <a:custGeom>
              <a:avLst/>
              <a:gdLst>
                <a:gd name="T0" fmla="*/ 2615 w 2615"/>
                <a:gd name="T1" fmla="*/ 0 h 563"/>
                <a:gd name="T2" fmla="*/ 1790 w 2615"/>
                <a:gd name="T3" fmla="*/ 563 h 563"/>
                <a:gd name="T4" fmla="*/ 0 w 2615"/>
                <a:gd name="T5" fmla="*/ 563 h 563"/>
                <a:gd name="T6" fmla="*/ 1158 w 2615"/>
                <a:gd name="T7" fmla="*/ 0 h 563"/>
                <a:gd name="T8" fmla="*/ 2615 w 2615"/>
                <a:gd name="T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5" h="563">
                  <a:moveTo>
                    <a:pt x="2615" y="0"/>
                  </a:moveTo>
                  <a:lnTo>
                    <a:pt x="1790" y="563"/>
                  </a:lnTo>
                  <a:lnTo>
                    <a:pt x="0" y="563"/>
                  </a:lnTo>
                  <a:lnTo>
                    <a:pt x="1158" y="0"/>
                  </a:lnTo>
                  <a:lnTo>
                    <a:pt x="2615" y="0"/>
                  </a:lnTo>
                  <a:close/>
                </a:path>
              </a:pathLst>
            </a:custGeom>
            <a:solidFill>
              <a:srgbClr val="019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3941762" y="5862638"/>
              <a:ext cx="4351338" cy="1522412"/>
            </a:xfrm>
            <a:custGeom>
              <a:avLst/>
              <a:gdLst>
                <a:gd name="T0" fmla="*/ 0 w 2741"/>
                <a:gd name="T1" fmla="*/ 959 h 959"/>
                <a:gd name="T2" fmla="*/ 2239 w 2741"/>
                <a:gd name="T3" fmla="*/ 959 h 959"/>
                <a:gd name="T4" fmla="*/ 2741 w 2741"/>
                <a:gd name="T5" fmla="*/ 2 h 959"/>
                <a:gd name="T6" fmla="*/ 929 w 2741"/>
                <a:gd name="T7" fmla="*/ 0 h 959"/>
                <a:gd name="T8" fmla="*/ 0 w 2741"/>
                <a:gd name="T9" fmla="*/ 959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1" h="959">
                  <a:moveTo>
                    <a:pt x="0" y="959"/>
                  </a:moveTo>
                  <a:lnTo>
                    <a:pt x="2239" y="959"/>
                  </a:lnTo>
                  <a:lnTo>
                    <a:pt x="2741" y="2"/>
                  </a:lnTo>
                  <a:lnTo>
                    <a:pt x="929" y="0"/>
                  </a:lnTo>
                  <a:lnTo>
                    <a:pt x="0" y="959"/>
                  </a:lnTo>
                  <a:close/>
                </a:path>
              </a:pathLst>
            </a:custGeom>
            <a:solidFill>
              <a:srgbClr val="019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-1639888" y="4278313"/>
              <a:ext cx="5713413" cy="1477962"/>
            </a:xfrm>
            <a:custGeom>
              <a:avLst/>
              <a:gdLst>
                <a:gd name="T0" fmla="*/ 3599 w 3599"/>
                <a:gd name="T1" fmla="*/ 0 h 931"/>
                <a:gd name="T2" fmla="*/ 2241 w 3599"/>
                <a:gd name="T3" fmla="*/ 929 h 931"/>
                <a:gd name="T4" fmla="*/ 0 w 3599"/>
                <a:gd name="T5" fmla="*/ 931 h 931"/>
                <a:gd name="T6" fmla="*/ 1809 w 3599"/>
                <a:gd name="T7" fmla="*/ 0 h 931"/>
                <a:gd name="T8" fmla="*/ 3599 w 3599"/>
                <a:gd name="T9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9" h="931">
                  <a:moveTo>
                    <a:pt x="3599" y="0"/>
                  </a:moveTo>
                  <a:lnTo>
                    <a:pt x="2241" y="929"/>
                  </a:lnTo>
                  <a:lnTo>
                    <a:pt x="0" y="931"/>
                  </a:lnTo>
                  <a:lnTo>
                    <a:pt x="1809" y="0"/>
                  </a:lnTo>
                  <a:lnTo>
                    <a:pt x="3599" y="0"/>
                  </a:lnTo>
                  <a:close/>
                </a:path>
              </a:pathLst>
            </a:custGeom>
            <a:solidFill>
              <a:srgbClr val="019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5480050" y="4278313"/>
              <a:ext cx="3663950" cy="1477962"/>
            </a:xfrm>
            <a:custGeom>
              <a:avLst/>
              <a:gdLst>
                <a:gd name="T0" fmla="*/ 0 w 2308"/>
                <a:gd name="T1" fmla="*/ 924 h 931"/>
                <a:gd name="T2" fmla="*/ 1807 w 2308"/>
                <a:gd name="T3" fmla="*/ 931 h 931"/>
                <a:gd name="T4" fmla="*/ 2308 w 2308"/>
                <a:gd name="T5" fmla="*/ 0 h 931"/>
                <a:gd name="T6" fmla="*/ 885 w 2308"/>
                <a:gd name="T7" fmla="*/ 0 h 931"/>
                <a:gd name="T8" fmla="*/ 0 w 2308"/>
                <a:gd name="T9" fmla="*/ 924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8" h="931">
                  <a:moveTo>
                    <a:pt x="0" y="924"/>
                  </a:moveTo>
                  <a:lnTo>
                    <a:pt x="1807" y="931"/>
                  </a:lnTo>
                  <a:lnTo>
                    <a:pt x="2308" y="0"/>
                  </a:lnTo>
                  <a:lnTo>
                    <a:pt x="885" y="0"/>
                  </a:lnTo>
                  <a:lnTo>
                    <a:pt x="0" y="924"/>
                  </a:lnTo>
                  <a:close/>
                </a:path>
              </a:pathLst>
            </a:custGeom>
            <a:solidFill>
              <a:srgbClr val="019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2128837" y="4278313"/>
              <a:ext cx="4591050" cy="1477962"/>
            </a:xfrm>
            <a:custGeom>
              <a:avLst/>
              <a:gdLst>
                <a:gd name="T0" fmla="*/ 1348 w 2892"/>
                <a:gd name="T1" fmla="*/ 0 h 931"/>
                <a:gd name="T2" fmla="*/ 2892 w 2892"/>
                <a:gd name="T3" fmla="*/ 0 h 931"/>
                <a:gd name="T4" fmla="*/ 1991 w 2892"/>
                <a:gd name="T5" fmla="*/ 931 h 931"/>
                <a:gd name="T6" fmla="*/ 0 w 2892"/>
                <a:gd name="T7" fmla="*/ 929 h 931"/>
                <a:gd name="T8" fmla="*/ 1348 w 2892"/>
                <a:gd name="T9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2" h="931">
                  <a:moveTo>
                    <a:pt x="1348" y="0"/>
                  </a:moveTo>
                  <a:lnTo>
                    <a:pt x="2892" y="0"/>
                  </a:lnTo>
                  <a:lnTo>
                    <a:pt x="1991" y="931"/>
                  </a:lnTo>
                  <a:lnTo>
                    <a:pt x="0" y="929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019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38150" y="3286125"/>
            <a:ext cx="7562850" cy="1385888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38150" y="4672013"/>
            <a:ext cx="6858000" cy="400050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38151" y="5461121"/>
            <a:ext cx="3854450" cy="751946"/>
          </a:xfrm>
        </p:spPr>
        <p:txBody>
          <a:bodyPr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02667" y="5884983"/>
            <a:ext cx="3979333" cy="431800"/>
          </a:xfrm>
        </p:spPr>
        <p:txBody>
          <a:bodyPr>
            <a:no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02667" y="5461121"/>
            <a:ext cx="383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Cambridge Systematics, Inc.</a:t>
            </a:r>
            <a:endParaRPr lang="en-US" sz="1800" b="0" i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8150" y="5168583"/>
            <a:ext cx="14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BED983"/>
                </a:solidFill>
              </a:rPr>
              <a:t>presented to</a:t>
            </a:r>
            <a:endParaRPr lang="en-US" sz="1400" b="1" i="1" dirty="0">
              <a:solidFill>
                <a:srgbClr val="BED98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02667" y="5169430"/>
            <a:ext cx="1626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BED983"/>
                </a:solidFill>
              </a:rPr>
              <a:t>presented by</a:t>
            </a:r>
            <a:endParaRPr lang="en-US" sz="1400" b="1" i="1" dirty="0">
              <a:solidFill>
                <a:srgbClr val="BED983"/>
              </a:solidFill>
            </a:endParaRP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38151" y="6508265"/>
            <a:ext cx="3854450" cy="34973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3278400"/>
            <a:ext cx="9144000" cy="109728"/>
            <a:chOff x="-833438" y="3360738"/>
            <a:chExt cx="10814051" cy="14128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-833438" y="3360738"/>
              <a:ext cx="10810876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830263" y="3360738"/>
              <a:ext cx="2703513" cy="141288"/>
            </a:xfrm>
            <a:prstGeom prst="rect">
              <a:avLst/>
            </a:prstGeom>
            <a:solidFill>
              <a:srgbClr val="98C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275513" y="3360738"/>
              <a:ext cx="2705100" cy="141288"/>
            </a:xfrm>
            <a:prstGeom prst="rect">
              <a:avLst/>
            </a:prstGeom>
            <a:solidFill>
              <a:srgbClr val="6B7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873250" y="3360738"/>
              <a:ext cx="2701925" cy="141288"/>
            </a:xfrm>
            <a:prstGeom prst="rect">
              <a:avLst/>
            </a:prstGeom>
            <a:solidFill>
              <a:srgbClr val="27A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572000" y="3360738"/>
              <a:ext cx="2703513" cy="141288"/>
            </a:xfrm>
            <a:prstGeom prst="rect">
              <a:avLst/>
            </a:prstGeom>
            <a:solidFill>
              <a:srgbClr val="00B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585" y="355700"/>
            <a:ext cx="5303531" cy="2599949"/>
          </a:xfrm>
          <a:prstGeom prst="rect">
            <a:avLst/>
          </a:prstGeom>
        </p:spPr>
      </p:pic>
      <p:sp>
        <p:nvSpPr>
          <p:cNvPr id="26" name="Freeform 14"/>
          <p:cNvSpPr>
            <a:spLocks/>
          </p:cNvSpPr>
          <p:nvPr/>
        </p:nvSpPr>
        <p:spPr bwMode="auto">
          <a:xfrm>
            <a:off x="3941762" y="5862638"/>
            <a:ext cx="4351338" cy="1522412"/>
          </a:xfrm>
          <a:custGeom>
            <a:avLst/>
            <a:gdLst>
              <a:gd name="T0" fmla="*/ 0 w 2741"/>
              <a:gd name="T1" fmla="*/ 959 h 959"/>
              <a:gd name="T2" fmla="*/ 2239 w 2741"/>
              <a:gd name="T3" fmla="*/ 959 h 959"/>
              <a:gd name="T4" fmla="*/ 2741 w 2741"/>
              <a:gd name="T5" fmla="*/ 2 h 959"/>
              <a:gd name="T6" fmla="*/ 929 w 2741"/>
              <a:gd name="T7" fmla="*/ 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41" h="959">
                <a:moveTo>
                  <a:pt x="0" y="959"/>
                </a:moveTo>
                <a:lnTo>
                  <a:pt x="2239" y="959"/>
                </a:lnTo>
                <a:lnTo>
                  <a:pt x="2741" y="2"/>
                </a:lnTo>
                <a:lnTo>
                  <a:pt x="9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37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8650" y="1323446"/>
            <a:ext cx="78867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4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6780945"/>
            <a:ext cx="9144000" cy="88357"/>
            <a:chOff x="0" y="6631143"/>
            <a:chExt cx="9144000" cy="88357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917117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66875"/>
            <a:ext cx="3867150" cy="4510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66875"/>
            <a:ext cx="3867150" cy="4510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6780945"/>
            <a:ext cx="9144000" cy="88357"/>
            <a:chOff x="0" y="6631143"/>
            <a:chExt cx="9144000" cy="88357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0" y="6631143"/>
              <a:ext cx="1833995" cy="88357"/>
            </a:xfrm>
            <a:prstGeom prst="rect">
              <a:avLst/>
            </a:prstGeom>
            <a:solidFill>
              <a:srgbClr val="98C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828800" y="6631143"/>
              <a:ext cx="1833995" cy="883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657600" y="6631143"/>
              <a:ext cx="1833995" cy="883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486400" y="6631143"/>
              <a:ext cx="1833995" cy="8835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7310005" y="6631143"/>
              <a:ext cx="1833995" cy="883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28650" y="1323446"/>
            <a:ext cx="78867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4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8580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8650" y="1328012"/>
            <a:ext cx="7886700" cy="457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0000">
                <a:schemeClr val="accent4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61930"/>
      </p:ext>
    </p:extLst>
  </p:cSld>
  <p:clrMapOvr>
    <a:masterClrMapping/>
  </p:clrMapOvr>
  <p:transition>
    <p:fad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1856" y="6490353"/>
            <a:ext cx="664464" cy="365125"/>
          </a:xfrm>
          <a:prstGeom prst="rect">
            <a:avLst/>
          </a:prstGeom>
        </p:spPr>
        <p:txBody>
          <a:bodyPr/>
          <a:lstStyle/>
          <a:p>
            <a:fld id="{6EFA8406-D672-4E03-9ABF-F4A7E3A351A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5492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2" cy="6858000"/>
            <a:chOff x="0" y="0"/>
            <a:chExt cx="9144002" cy="6858000"/>
          </a:xfrm>
        </p:grpSpPr>
        <p:sp>
          <p:nvSpPr>
            <p:cNvPr id="11" name="Rectangle 10"/>
            <p:cNvSpPr/>
            <p:nvPr/>
          </p:nvSpPr>
          <p:spPr>
            <a:xfrm flipV="1">
              <a:off x="0" y="5484269"/>
              <a:ext cx="2542233" cy="137373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0" y="4114800"/>
              <a:ext cx="2542233" cy="13694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2745569"/>
              <a:ext cx="2542233" cy="13692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0" y="1376337"/>
              <a:ext cx="9144002" cy="136923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0" y="0"/>
              <a:ext cx="2542233" cy="13763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28649" y="1371600"/>
            <a:ext cx="7934325" cy="1362075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Divider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35323"/>
      </p:ext>
    </p:extLst>
  </p:cSld>
  <p:clrMapOvr>
    <a:masterClrMapping/>
  </p:clrMapOvr>
  <p:transition>
    <p:fade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329801" y="1777"/>
            <a:ext cx="1775851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2659"/>
            <a:ext cx="7886700" cy="11927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76400"/>
            <a:ext cx="78867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6942" y="6530161"/>
            <a:ext cx="440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123B50A-269E-4CEA-B042-34E83D64DBCC}" type="slidenum">
              <a:rPr lang="en-US" sz="1200" smtClean="0">
                <a:solidFill>
                  <a:srgbClr val="597794"/>
                </a:solidFill>
              </a:rPr>
              <a:t>‹#›</a:t>
            </a:fld>
            <a:endParaRPr lang="en-US" sz="1200" dirty="0">
              <a:solidFill>
                <a:srgbClr val="59779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03" y="6340619"/>
            <a:ext cx="2374397" cy="356617"/>
          </a:xfrm>
          <a:prstGeom prst="rect">
            <a:avLst/>
          </a:prstGeom>
        </p:spPr>
      </p:pic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0" y="5803726"/>
            <a:ext cx="9141315" cy="8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6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rgbClr val="3E4D54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25BED5"/>
        </a:buClr>
        <a:buSzTx/>
        <a:buFont typeface="Arial" pitchFamily="34" charset="0"/>
        <a:buChar char="»"/>
        <a:tabLst/>
        <a:defRPr sz="2400" kern="1200">
          <a:solidFill>
            <a:srgbClr val="3E4D54"/>
          </a:solidFill>
          <a:latin typeface="+mn-lt"/>
          <a:ea typeface="+mn-ea"/>
          <a:cs typeface="+mn-cs"/>
        </a:defRPr>
      </a:lvl2pPr>
      <a:lvl3pPr marL="1201738" indent="-287338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Wingdings" panose="05000000000000000000" pitchFamily="2" charset="2"/>
        <a:buChar char="§"/>
        <a:defRPr sz="2000" kern="1200">
          <a:solidFill>
            <a:srgbClr val="3E4D54"/>
          </a:solidFill>
          <a:latin typeface="+mn-lt"/>
          <a:ea typeface="+mn-ea"/>
          <a:cs typeface="+mn-cs"/>
        </a:defRPr>
      </a:lvl3pPr>
      <a:lvl4pPr marL="1490663" indent="-2889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3E4D54"/>
          </a:solidFill>
          <a:latin typeface="+mn-lt"/>
          <a:ea typeface="+mn-ea"/>
          <a:cs typeface="+mn-cs"/>
        </a:defRPr>
      </a:lvl4pPr>
      <a:lvl5pPr marL="1770063" indent="-2794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–"/>
        <a:defRPr sz="1800" kern="1200">
          <a:solidFill>
            <a:srgbClr val="3E4D5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Downtown Valdosta Truck Traffic Mitigation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Southern Georgia Regional Commission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02667" y="5884983"/>
            <a:ext cx="4362642" cy="431800"/>
          </a:xfrm>
        </p:spPr>
        <p:txBody>
          <a:bodyPr/>
          <a:lstStyle/>
          <a:p>
            <a:r>
              <a:rPr lang="en-US" dirty="0" smtClean="0"/>
              <a:t>Dike Ahanotu and Christopher Lindsey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May 10,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Truck Travel Paths</a:t>
            </a:r>
            <a:endParaRPr lang="en-US" dirty="0"/>
          </a:p>
        </p:txBody>
      </p:sp>
      <p:pic>
        <p:nvPicPr>
          <p:cNvPr id="1026" name="Picture 2" descr="C:\Users\dahanotu\Documents\Projects\Valdosta Truck Study\Task Work\Task 3 - Alternatives Analysis\Valdosta_Map_TruckFollowingPaths_160509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7" y="1546967"/>
            <a:ext cx="7586883" cy="474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99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Truck Travel Paths</a:t>
            </a:r>
            <a:endParaRPr lang="en-US" dirty="0"/>
          </a:p>
        </p:txBody>
      </p:sp>
      <p:pic>
        <p:nvPicPr>
          <p:cNvPr id="2050" name="Picture 2" descr="C:\Users\dahanotu\Documents\Projects\Valdosta Truck Study\Task Work\Task 3 - Alternatives Analysis\Valdosta_Map_TruckFollowingPaths_160509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68" y="1528226"/>
            <a:ext cx="7369989" cy="460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0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Outreach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44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Interviews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5763" y="1676400"/>
            <a:ext cx="8486775" cy="4500563"/>
          </a:xfrm>
        </p:spPr>
        <p:txBody>
          <a:bodyPr/>
          <a:lstStyle/>
          <a:p>
            <a:r>
              <a:rPr lang="en-US" sz="2400" dirty="0" smtClean="0"/>
              <a:t>Stakeholder Interviews</a:t>
            </a:r>
          </a:p>
          <a:p>
            <a:pPr lvl="1"/>
            <a:r>
              <a:rPr lang="en-US" sz="2000" dirty="0" smtClean="0"/>
              <a:t>Public Sector - </a:t>
            </a:r>
            <a:r>
              <a:rPr lang="en-US" sz="1600" dirty="0" smtClean="0"/>
              <a:t>City of Valdosta, Lowndes County, Valdosta Main Street, Valdosta Development Authority, GDOT</a:t>
            </a:r>
          </a:p>
          <a:p>
            <a:pPr lvl="1"/>
            <a:r>
              <a:rPr lang="en-US" sz="2000" dirty="0" smtClean="0"/>
              <a:t>Private Sector - </a:t>
            </a:r>
            <a:r>
              <a:rPr lang="en-US" sz="1600" dirty="0" err="1" smtClean="0"/>
              <a:t>IDP</a:t>
            </a:r>
            <a:r>
              <a:rPr lang="en-US" sz="1600" dirty="0" smtClean="0"/>
              <a:t> Housing, Southeastern Freight Lines, Archer Daniels Midland (ADM), ASA Engineering, Prime Properties, Outsource Logistics, Valdosta-Lowndes Chamber of Commerce</a:t>
            </a:r>
          </a:p>
          <a:p>
            <a:r>
              <a:rPr lang="en-US" sz="2000" dirty="0"/>
              <a:t>Quality of </a:t>
            </a:r>
            <a:r>
              <a:rPr lang="en-US" sz="2000" dirty="0" smtClean="0"/>
              <a:t>Life Issues Confirmed</a:t>
            </a:r>
            <a:endParaRPr lang="en-US" sz="2000" dirty="0"/>
          </a:p>
          <a:p>
            <a:pPr lvl="1"/>
            <a:r>
              <a:rPr lang="en-US" sz="1600" dirty="0"/>
              <a:t>Truck volumes and speeds through downtown </a:t>
            </a:r>
            <a:r>
              <a:rPr lang="en-US" sz="1600" dirty="0" smtClean="0"/>
              <a:t>create negative impacts related to noise</a:t>
            </a:r>
            <a:r>
              <a:rPr lang="en-US" sz="1600" dirty="0"/>
              <a:t>, vibrations, and </a:t>
            </a:r>
            <a:r>
              <a:rPr lang="en-US" sz="1600" dirty="0" smtClean="0"/>
              <a:t>ability to hold events downtown</a:t>
            </a:r>
            <a:endParaRPr lang="en-US" sz="1600" dirty="0"/>
          </a:p>
          <a:p>
            <a:pPr lvl="1"/>
            <a:r>
              <a:rPr lang="en-US" sz="1600" dirty="0" smtClean="0"/>
              <a:t>Pedestrian mobility negatively impacted and sidewalks are often damaged</a:t>
            </a:r>
            <a:endParaRPr lang="en-US" sz="1600" dirty="0"/>
          </a:p>
          <a:p>
            <a:pPr lvl="1"/>
            <a:r>
              <a:rPr lang="en-US" sz="1600" dirty="0" smtClean="0"/>
              <a:t>Mixed opinions on importance of passenger vehicle traffic for downtown businesses</a:t>
            </a:r>
          </a:p>
          <a:p>
            <a:r>
              <a:rPr lang="en-US" sz="2000" dirty="0" smtClean="0"/>
              <a:t>Freight operations</a:t>
            </a:r>
          </a:p>
          <a:p>
            <a:pPr lvl="1"/>
            <a:r>
              <a:rPr lang="en-US" sz="1600" dirty="0" smtClean="0"/>
              <a:t>Motor </a:t>
            </a:r>
            <a:r>
              <a:rPr lang="en-US" sz="1600" dirty="0"/>
              <a:t>carriers prefer </a:t>
            </a:r>
            <a:r>
              <a:rPr lang="en-US" sz="1600" dirty="0" smtClean="0"/>
              <a:t>to avoid downtown, but there </a:t>
            </a:r>
            <a:r>
              <a:rPr lang="en-US" sz="1600" dirty="0"/>
              <a:t>are no </a:t>
            </a:r>
            <a:r>
              <a:rPr lang="en-US" sz="1600" dirty="0" smtClean="0"/>
              <a:t>better alternatives</a:t>
            </a:r>
          </a:p>
          <a:p>
            <a:pPr lvl="1"/>
            <a:r>
              <a:rPr lang="en-US" sz="1600" dirty="0" smtClean="0"/>
              <a:t>Bypass alternatives should </a:t>
            </a:r>
            <a:r>
              <a:rPr lang="en-US" sz="1600" dirty="0"/>
              <a:t>limit </a:t>
            </a:r>
            <a:r>
              <a:rPr lang="en-US" sz="1600" dirty="0" smtClean="0"/>
              <a:t>turns, avoid rail crossings and have simple, straightforward routing and signage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882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Alternatives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64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Alternatives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66875"/>
            <a:ext cx="3598793" cy="4798392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There are 5 primary alternatives for alleviating downtown truck traffic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Do Nothing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Western Perimeter Bypass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South Bypass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Savannah Avenue Parkway Bypass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South of Savannah Avenue Bypass</a:t>
            </a:r>
          </a:p>
        </p:txBody>
      </p:sp>
    </p:spTree>
    <p:extLst>
      <p:ext uri="{BB962C8B-B14F-4D97-AF65-F5344CB8AC3E}">
        <p14:creationId xmlns:p14="http://schemas.microsoft.com/office/powerpoint/2010/main" val="26900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Alternatives </a:t>
            </a:r>
            <a:r>
              <a:rPr lang="en-US" dirty="0"/>
              <a:t>N</a:t>
            </a:r>
            <a:r>
              <a:rPr lang="en-US" dirty="0" smtClean="0"/>
              <a:t>ear Downtown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78" y="1676400"/>
            <a:ext cx="6750844" cy="4500563"/>
          </a:xfrm>
        </p:spPr>
      </p:pic>
    </p:spTree>
    <p:extLst>
      <p:ext uri="{BB962C8B-B14F-4D97-AF65-F5344CB8AC3E}">
        <p14:creationId xmlns:p14="http://schemas.microsoft.com/office/powerpoint/2010/main" val="378803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Modeled Alternatives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49" y="1676400"/>
            <a:ext cx="8107387" cy="4500563"/>
          </a:xfrm>
        </p:spPr>
        <p:txBody>
          <a:bodyPr>
            <a:noAutofit/>
          </a:bodyPr>
          <a:lstStyle/>
          <a:p>
            <a:r>
              <a:rPr lang="en-US" sz="2000" dirty="0" smtClean="0"/>
              <a:t>Do-Nothing </a:t>
            </a:r>
            <a:r>
              <a:rPr lang="en-US" sz="2000" dirty="0"/>
              <a:t>– </a:t>
            </a:r>
            <a:r>
              <a:rPr lang="en-US" sz="2000" dirty="0" smtClean="0"/>
              <a:t>No significant change in downtown roadway</a:t>
            </a:r>
            <a:endParaRPr lang="en-US" sz="2000" dirty="0"/>
          </a:p>
          <a:p>
            <a:r>
              <a:rPr lang="en-US" sz="2000" dirty="0"/>
              <a:t>Savannah </a:t>
            </a:r>
            <a:r>
              <a:rPr lang="en-US" sz="2000" dirty="0" smtClean="0"/>
              <a:t>Ave. Pkwy (All Vehicles) - connect to Wells and Forrest Streets, make 2-way for entire stretch.  Increase design speed from 25 mph to 35 mph</a:t>
            </a:r>
          </a:p>
          <a:p>
            <a:r>
              <a:rPr lang="en-US" sz="2000" dirty="0" smtClean="0"/>
              <a:t>Savannah Ave. Pkwy (Trucks-Only) – same as above, but for trucks only</a:t>
            </a:r>
          </a:p>
          <a:p>
            <a:r>
              <a:rPr lang="en-US" sz="2000" dirty="0" smtClean="0"/>
              <a:t>Savannah Ave. Pkwy (4-lanes, all vehicles) – Upgrade to a four-lane state route (new U.S. 84)</a:t>
            </a:r>
            <a:endParaRPr lang="en-US" sz="2000" dirty="0"/>
          </a:p>
          <a:p>
            <a:r>
              <a:rPr lang="en-US" sz="2000" dirty="0"/>
              <a:t>South of Savannah </a:t>
            </a:r>
            <a:r>
              <a:rPr lang="en-US" sz="2000" dirty="0" smtClean="0"/>
              <a:t>Ave. </a:t>
            </a:r>
            <a:r>
              <a:rPr lang="en-US" sz="2000" dirty="0"/>
              <a:t>– </a:t>
            </a:r>
            <a:r>
              <a:rPr lang="en-US" sz="2000" dirty="0" smtClean="0"/>
              <a:t>Build new 4-lane roadway south of Savannah Avenue Parkway with design speed on 45 mph (new U.S. 84).</a:t>
            </a:r>
            <a:endParaRPr lang="en-US" sz="2000" dirty="0"/>
          </a:p>
          <a:p>
            <a:r>
              <a:rPr lang="en-US" sz="2000" dirty="0" smtClean="0"/>
              <a:t>South </a:t>
            </a:r>
            <a:r>
              <a:rPr lang="en-US" sz="2000" dirty="0"/>
              <a:t>Bypass – </a:t>
            </a:r>
            <a:r>
              <a:rPr lang="en-US" sz="2000" dirty="0" smtClean="0"/>
              <a:t>4-lane roadway.  Mix of existing and new lanes.  Restricts truck traffic from Central Ave. and Hill Ave. (new U.S. 84)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189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the Diversion of Truck Traffic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2766291"/>
            <a:ext cx="2945997" cy="1924125"/>
          </a:xfr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3103159" y="1543953"/>
            <a:ext cx="5956878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BED5"/>
              </a:buClr>
              <a:buSzTx/>
              <a:buFont typeface="Arial" pitchFamily="34" charset="0"/>
              <a:buChar char="»"/>
              <a:tabLst/>
              <a:defRPr sz="24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2pPr>
            <a:lvl3pPr marL="12017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3pPr>
            <a:lvl4pPr marL="14906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4pPr>
            <a:lvl5pPr marL="1770063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8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Travel demand model used to measure the change in traffic volumes at 8 downtown locations.</a:t>
            </a:r>
          </a:p>
          <a:p>
            <a:r>
              <a:rPr lang="en-US" sz="2400" dirty="0" smtClean="0"/>
              <a:t>Alternatives evaluated based on:</a:t>
            </a:r>
          </a:p>
          <a:p>
            <a:pPr lvl="1"/>
            <a:r>
              <a:rPr lang="en-US" sz="2000" dirty="0" smtClean="0"/>
              <a:t>Truck traffic diverted away from downtown</a:t>
            </a:r>
          </a:p>
          <a:p>
            <a:pPr lvl="1"/>
            <a:r>
              <a:rPr lang="en-US" sz="2000" dirty="0" smtClean="0"/>
              <a:t>Impacts on downtown passenger vehicle traffic</a:t>
            </a:r>
          </a:p>
          <a:p>
            <a:pPr lvl="1"/>
            <a:r>
              <a:rPr lang="en-US" sz="2000" dirty="0" smtClean="0"/>
              <a:t>Impacts of the alternatives on downtown businesses, residents, and visitors</a:t>
            </a:r>
          </a:p>
          <a:p>
            <a:pPr lvl="1"/>
            <a:r>
              <a:rPr lang="en-US" sz="2000" dirty="0" smtClean="0"/>
              <a:t>Consistency with current long-range plans</a:t>
            </a:r>
          </a:p>
          <a:p>
            <a:pPr lvl="1"/>
            <a:r>
              <a:rPr lang="en-US" sz="2000" dirty="0" smtClean="0"/>
              <a:t>High-level cost considerations</a:t>
            </a:r>
          </a:p>
          <a:p>
            <a:pPr lvl="1"/>
            <a:r>
              <a:rPr lang="en-US" sz="2000" dirty="0" smtClean="0"/>
              <a:t>Safety implications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374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Truck Volume Model Results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167751"/>
              </p:ext>
            </p:extLst>
          </p:nvPr>
        </p:nvGraphicFramePr>
        <p:xfrm>
          <a:off x="154746" y="1676400"/>
          <a:ext cx="8890780" cy="42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79"/>
                <a:gridCol w="956603"/>
                <a:gridCol w="886264"/>
                <a:gridCol w="1069145"/>
                <a:gridCol w="1055851"/>
                <a:gridCol w="1027154"/>
                <a:gridCol w="1027154"/>
                <a:gridCol w="85693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Location</a:t>
                      </a:r>
                      <a:endParaRPr lang="en-US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Daily Truck Volumes (2010)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2040    Do-Nothing</a:t>
                      </a:r>
                      <a:endParaRPr lang="en-US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2040 Savannah Ave. Pkwy. </a:t>
                      </a: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(All Vehicles)</a:t>
                      </a:r>
                      <a:endParaRPr lang="en-US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2040 Savannah Ave. Pkwy. (</a:t>
                      </a: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Trucks Only)</a:t>
                      </a:r>
                      <a:endParaRPr lang="en-US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2040 Savannah Avenue Parkway (4 Lanes)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2040 South </a:t>
                      </a: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of Savannah </a:t>
                      </a: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Ave.</a:t>
                      </a:r>
                      <a:endParaRPr lang="en-US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2040 South </a:t>
                      </a: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Bypass</a:t>
                      </a:r>
                      <a:endParaRPr lang="en-US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West Central Ave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1,200</a:t>
                      </a:r>
                      <a:endParaRPr lang="en-US" sz="1400" dirty="0"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27%</a:t>
                      </a:r>
                      <a:endParaRPr lang="en-US" sz="1400" dirty="0"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33475" algn="r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-11%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-68%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-15%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-33%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-100%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East Central Ave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790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57%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11%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-54%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-22%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-20%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-100%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West Hill Ave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1,270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14%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-29%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-85%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-62%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-56%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-100%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East Hill 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Ave.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50%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-93%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-66%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-65%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-100%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South Patterson St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1,170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-7%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-33%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-45%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-40%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-21%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-16%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South Ashley St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-11%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-24%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-26%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-14%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Arial" panose="020B0604020202020204" pitchFamily="34" charset="0"/>
                        </a:rPr>
                        <a:t>67%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West Savannah Ave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55%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850%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2,670</a:t>
                      </a: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1,310%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-80%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220%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East Savannah Ave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32%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282%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823%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450%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-18%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228%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and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941" y="1676400"/>
            <a:ext cx="8320133" cy="4500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Primary Project Goal – Develop traffic improvements for local and through truck traffic along U.S. 84</a:t>
            </a:r>
          </a:p>
          <a:p>
            <a:r>
              <a:rPr lang="en-US" sz="2400" dirty="0" smtClean="0"/>
              <a:t>Task Structure</a:t>
            </a:r>
          </a:p>
          <a:p>
            <a:pPr lvl="1"/>
            <a:r>
              <a:rPr lang="en-US" sz="2000" dirty="0" smtClean="0"/>
              <a:t>Task 1 - Assemble existing data on truck movements in downtown Valdosta</a:t>
            </a:r>
          </a:p>
          <a:p>
            <a:pPr lvl="1"/>
            <a:r>
              <a:rPr lang="en-US" sz="2000" dirty="0" smtClean="0"/>
              <a:t>Task 2 - Collect new data on truck movements, primarily through using truck-following techniques</a:t>
            </a:r>
          </a:p>
          <a:p>
            <a:pPr lvl="1"/>
            <a:r>
              <a:rPr lang="en-US" sz="2000" dirty="0" smtClean="0"/>
              <a:t>Task 3 – Stakeholder outreach</a:t>
            </a:r>
          </a:p>
          <a:p>
            <a:pPr lvl="1"/>
            <a:r>
              <a:rPr lang="en-US" sz="2000" dirty="0" smtClean="0"/>
              <a:t>Task 4 – Alternatives evaluation</a:t>
            </a:r>
          </a:p>
        </p:txBody>
      </p:sp>
    </p:spTree>
    <p:extLst>
      <p:ext uri="{BB962C8B-B14F-4D97-AF65-F5344CB8AC3E}">
        <p14:creationId xmlns:p14="http://schemas.microsoft.com/office/powerpoint/2010/main" val="15969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4310" y="102659"/>
            <a:ext cx="8401880" cy="1192742"/>
          </a:xfrm>
        </p:spPr>
        <p:txBody>
          <a:bodyPr/>
          <a:lstStyle/>
          <a:p>
            <a:r>
              <a:rPr lang="en-US" dirty="0" smtClean="0"/>
              <a:t>Passenger Volume Model Results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200226"/>
              </p:ext>
            </p:extLst>
          </p:nvPr>
        </p:nvGraphicFramePr>
        <p:xfrm>
          <a:off x="127001" y="1549400"/>
          <a:ext cx="8961120" cy="401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303"/>
                <a:gridCol w="957568"/>
                <a:gridCol w="914691"/>
                <a:gridCol w="1043321"/>
                <a:gridCol w="1086196"/>
                <a:gridCol w="1043321"/>
                <a:gridCol w="1047140"/>
                <a:gridCol w="89658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Location</a:t>
                      </a:r>
                      <a:endParaRPr lang="en-US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2010 Daily </a:t>
                      </a:r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Pax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Vehicle Volumes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2040 Do-Nothing</a:t>
                      </a:r>
                      <a:endParaRPr lang="en-US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2040 Savannah Ave. Pkwy </a:t>
                      </a: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(All Vehicles)</a:t>
                      </a:r>
                      <a:endParaRPr lang="en-US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2040 Savannah Ave. Pkwy </a:t>
                      </a: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(Trucks Only)</a:t>
                      </a:r>
                      <a:endParaRPr lang="en-US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2040 Savannah Ave. Pkwy (4 Lanes)</a:t>
                      </a: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2040 South </a:t>
                      </a: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of Savannah Avenue</a:t>
                      </a:r>
                      <a:endParaRPr lang="en-US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2040 South </a:t>
                      </a: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Bypass</a:t>
                      </a:r>
                      <a:endParaRPr lang="en-US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West Central Ave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Batang" panose="02030600000101010101" pitchFamily="18" charset="-127"/>
                          <a:cs typeface="Arial" panose="020B0604020202020204" pitchFamily="34" charset="0"/>
                        </a:rPr>
                        <a:t>5,610</a:t>
                      </a:r>
                      <a:endParaRPr lang="en-US" sz="1400" dirty="0"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31%</a:t>
                      </a:r>
                      <a:endParaRPr lang="en-US" sz="1400" dirty="0">
                        <a:effectLst/>
                        <a:latin typeface="+mn-lt"/>
                        <a:ea typeface="Batang" panose="02030600000101010101" pitchFamily="18" charset="-127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133475" algn="r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-2%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Arial" panose="020B0604020202020204" pitchFamily="34" charset="0"/>
                        </a:rPr>
                        <a:t>49%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Arial" panose="020B0604020202020204" pitchFamily="34" charset="0"/>
                        </a:rPr>
                        <a:t>-13%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Arial" panose="020B0604020202020204" pitchFamily="34" charset="0"/>
                        </a:rPr>
                        <a:t>42%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East Central Ave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3,560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33%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-1%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Arial" panose="020B0604020202020204" pitchFamily="34" charset="0"/>
                        </a:rPr>
                        <a:t>50%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-41%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-32%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Arial" panose="020B0604020202020204" pitchFamily="34" charset="0"/>
                        </a:rPr>
                        <a:t>41%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West Hill Ave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5,830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23%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-17%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39%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-34%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-33%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Arial" panose="020B0604020202020204" pitchFamily="34" charset="0"/>
                        </a:rPr>
                        <a:t>34%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East Hill Ave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3,030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Arial" panose="020B0604020202020204" pitchFamily="34" charset="0"/>
                        </a:rPr>
                        <a:t>52%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-2%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79%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-34%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-50%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Arial" panose="020B0604020202020204" pitchFamily="34" charset="0"/>
                        </a:rPr>
                        <a:t>64%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South Patterson St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6,780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15%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Arial" panose="020B0604020202020204" pitchFamily="34" charset="0"/>
                        </a:rPr>
                        <a:t>-7%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Arial" panose="020B0604020202020204" pitchFamily="34" charset="0"/>
                        </a:rPr>
                        <a:t>17%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South Ashley St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5,610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Arial" panose="020B0604020202020204" pitchFamily="34" charset="0"/>
                        </a:rPr>
                        <a:t>24%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Arial" panose="020B0604020202020204" pitchFamily="34" charset="0"/>
                        </a:rPr>
                        <a:t>8%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cs typeface="Arial" panose="020B0604020202020204" pitchFamily="34" charset="0"/>
                        </a:rPr>
                        <a:t>22%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6%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9%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West Savannah Ave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1,350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18%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537%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-100%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801%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-91</a:t>
                      </a: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-19%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East Savannah Ave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2,890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42%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286%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-100%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429%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-6%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0%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4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5" y="102659"/>
            <a:ext cx="8848577" cy="1192742"/>
          </a:xfrm>
        </p:spPr>
        <p:txBody>
          <a:bodyPr/>
          <a:lstStyle/>
          <a:p>
            <a:r>
              <a:rPr lang="en-US" dirty="0" smtClean="0"/>
              <a:t>Evaluation of Other Impacts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149328"/>
              </p:ext>
            </p:extLst>
          </p:nvPr>
        </p:nvGraphicFramePr>
        <p:xfrm>
          <a:off x="154745" y="1423524"/>
          <a:ext cx="8848577" cy="4118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1673"/>
                <a:gridCol w="928468"/>
                <a:gridCol w="1097280"/>
                <a:gridCol w="1026942"/>
                <a:gridCol w="1041009"/>
                <a:gridCol w="1055077"/>
                <a:gridCol w="858128"/>
              </a:tblGrid>
              <a:tr h="7005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Potential Impacts</a:t>
                      </a:r>
                      <a:endParaRPr lang="en-US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Do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Nothing</a:t>
                      </a:r>
                      <a:endParaRPr lang="en-US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Savannah Ave. </a:t>
                      </a: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Parkway (All Vehicles)</a:t>
                      </a:r>
                      <a:endParaRPr lang="en-US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Savannah Ave. </a:t>
                      </a: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Parkway (Trucks Only)</a:t>
                      </a:r>
                      <a:endParaRPr lang="en-US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Savannah Ave. Parkway (4 Lanes)</a:t>
                      </a: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South </a:t>
                      </a: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of Savannah Avenue</a:t>
                      </a:r>
                      <a:endParaRPr lang="en-US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South </a:t>
                      </a:r>
                      <a:r>
                        <a:rPr lang="en-US" sz="1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Bypass</a:t>
                      </a:r>
                      <a:endParaRPr lang="en-US" sz="1200" b="1" dirty="0">
                        <a:solidFill>
                          <a:srgbClr val="1F497D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0876" marR="150876" marT="0" marB="0" anchor="b"/>
                </a:tc>
              </a:tr>
              <a:tr h="3369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Impact to</a:t>
                      </a:r>
                      <a:r>
                        <a:rPr lang="en-US" sz="1400" baseline="0" dirty="0" smtClean="0"/>
                        <a:t> Downtown Businesses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 smtClean="0"/>
                    </a:p>
                  </a:txBody>
                  <a:tcPr/>
                </a:tc>
              </a:tr>
              <a:tr h="3369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Vehicle</a:t>
                      </a:r>
                      <a:r>
                        <a:rPr lang="en-US" sz="1400" baseline="0" dirty="0" smtClean="0"/>
                        <a:t> Safety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 smtClean="0"/>
                    </a:p>
                  </a:txBody>
                  <a:tcPr/>
                </a:tc>
              </a:tr>
              <a:tr h="3369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Pedestrian Safety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 smtClean="0"/>
                    </a:p>
                  </a:txBody>
                  <a:tcPr/>
                </a:tc>
              </a:tr>
              <a:tr h="3369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Federal &amp; State Approval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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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</a:t>
                      </a:r>
                      <a:endParaRPr lang="en-US" sz="1400" dirty="0" smtClean="0"/>
                    </a:p>
                  </a:txBody>
                  <a:tcPr/>
                </a:tc>
              </a:tr>
              <a:tr h="3369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Impact to </a:t>
                      </a:r>
                      <a:r>
                        <a:rPr lang="en-US" sz="1400" dirty="0" err="1" smtClean="0"/>
                        <a:t>EJ</a:t>
                      </a:r>
                      <a:r>
                        <a:rPr lang="en-US" sz="1400" baseline="0" dirty="0" smtClean="0"/>
                        <a:t> Areas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○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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</a:t>
                      </a:r>
                      <a:endParaRPr lang="en-US" sz="1400" dirty="0" smtClean="0"/>
                    </a:p>
                  </a:txBody>
                  <a:tcPr/>
                </a:tc>
              </a:tr>
              <a:tr h="3369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Right-of-Way Needs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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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</a:t>
                      </a:r>
                      <a:endParaRPr lang="en-US" sz="1400" dirty="0" smtClean="0"/>
                    </a:p>
                  </a:txBody>
                  <a:tcPr/>
                </a:tc>
              </a:tr>
              <a:tr h="3369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Consistent with Previous Plans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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 smtClean="0"/>
                    </a:p>
                  </a:txBody>
                  <a:tcPr/>
                </a:tc>
              </a:tr>
              <a:tr h="3542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Time/Impact</a:t>
                      </a:r>
                      <a:r>
                        <a:rPr lang="en-US" sz="1400" baseline="0" dirty="0" smtClean="0"/>
                        <a:t> of Construction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○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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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</a:t>
                      </a:r>
                      <a:endParaRPr lang="en-US" sz="1400" dirty="0" smtClean="0"/>
                    </a:p>
                  </a:txBody>
                  <a:tcPr/>
                </a:tc>
              </a:tr>
              <a:tr h="3542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Wetlands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○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○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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ym typeface="Wingdings 2" panose="05020102010507070707" pitchFamily="18" charset="2"/>
                        </a:rPr>
                        <a:t>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64667" y="5894236"/>
            <a:ext cx="322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ym typeface="Wingdings 2" panose="05020102010507070707" pitchFamily="18" charset="2"/>
              </a:rPr>
              <a:t>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086925" y="5894236"/>
            <a:ext cx="1852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Likely positive impact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3861888" y="5876501"/>
            <a:ext cx="300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>
                <a:sym typeface="Wingdings 2" panose="05020102010507070707" pitchFamily="18" charset="2"/>
              </a:rPr>
              <a:t>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372925" y="5876501"/>
            <a:ext cx="1852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Likely negative impact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6278094" y="5983636"/>
            <a:ext cx="293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5925" y="5983636"/>
            <a:ext cx="1852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Likely minimal impact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01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Refine </a:t>
            </a:r>
            <a:r>
              <a:rPr lang="en-US" dirty="0" smtClean="0"/>
              <a:t>evaluation of alternatives based </a:t>
            </a:r>
            <a:r>
              <a:rPr lang="en-US" dirty="0" smtClean="0"/>
              <a:t>on </a:t>
            </a:r>
            <a:r>
              <a:rPr lang="en-US" dirty="0" smtClean="0"/>
              <a:t>feedback</a:t>
            </a:r>
            <a:endParaRPr lang="en-US" dirty="0" smtClean="0"/>
          </a:p>
          <a:p>
            <a:r>
              <a:rPr lang="en-US" dirty="0" smtClean="0"/>
              <a:t>Develop set of recommendations in consultation with the MPO</a:t>
            </a:r>
            <a:endParaRPr lang="en-US" dirty="0" smtClean="0"/>
          </a:p>
          <a:p>
            <a:r>
              <a:rPr lang="en-US" dirty="0" smtClean="0"/>
              <a:t>Develop final report</a:t>
            </a:r>
          </a:p>
          <a:p>
            <a:r>
              <a:rPr lang="en-US" dirty="0" smtClean="0"/>
              <a:t>Project end date – June 30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93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Data – Truck Travel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48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Truck Following Data Collection – Phase 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505" y="2301655"/>
            <a:ext cx="4333402" cy="3250051"/>
          </a:xfr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628650" y="1676400"/>
            <a:ext cx="3869459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BED5"/>
              </a:buClr>
              <a:buSzTx/>
              <a:buFont typeface="Arial" pitchFamily="34" charset="0"/>
              <a:buChar char="»"/>
              <a:tabLst/>
              <a:defRPr sz="24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2pPr>
            <a:lvl3pPr marL="12017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3pPr>
            <a:lvl4pPr marL="14906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4pPr>
            <a:lvl5pPr marL="1770063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8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Trucks were followed from two locations:</a:t>
            </a:r>
          </a:p>
          <a:p>
            <a:pPr lvl="1"/>
            <a:r>
              <a:rPr lang="en-US" sz="2000" dirty="0" smtClean="0"/>
              <a:t>U.S. 84 and I-75</a:t>
            </a:r>
          </a:p>
          <a:p>
            <a:pPr lvl="1"/>
            <a:r>
              <a:rPr lang="en-US" sz="2000" dirty="0" smtClean="0"/>
              <a:t>U.S. 84 and Inner Perimeter Road</a:t>
            </a:r>
          </a:p>
          <a:p>
            <a:r>
              <a:rPr lang="en-US" sz="2400" dirty="0" smtClean="0"/>
              <a:t>Goals were to:</a:t>
            </a:r>
          </a:p>
          <a:p>
            <a:pPr lvl="1"/>
            <a:r>
              <a:rPr lang="en-US" sz="2000" dirty="0" smtClean="0"/>
              <a:t>Estimate percent of through trucks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dentify local destinations for U.S. 84 trucks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0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02659"/>
            <a:ext cx="8035058" cy="1192742"/>
          </a:xfrm>
        </p:spPr>
        <p:txBody>
          <a:bodyPr/>
          <a:lstStyle/>
          <a:p>
            <a:r>
              <a:rPr lang="en-US" dirty="0" smtClean="0"/>
              <a:t>Data Collection Results - Phase 1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66167565"/>
              </p:ext>
            </p:extLst>
          </p:nvPr>
        </p:nvGraphicFramePr>
        <p:xfrm>
          <a:off x="184727" y="2803410"/>
          <a:ext cx="8709890" cy="3644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9727"/>
                <a:gridCol w="772710"/>
                <a:gridCol w="833199"/>
                <a:gridCol w="1208037"/>
                <a:gridCol w="1376217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83" marR="6083" marT="608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I-75 Starting Point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83" marR="6083" marT="60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Inner Perimeter Road Starting Point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83" marR="6083" marT="60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Destination Region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No.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Trucks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Percent of Total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No.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Trucks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Percent of Total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Through Downtown Core and Entire Valdosta Region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Through Downtown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Core – stopping south of downtown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Through Downtown Core –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stopping north of downtown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85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  <a:latin typeface="+mn-lt"/>
                        </a:rPr>
                        <a:t>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Through Downtown Core – stopping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east of downtown*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Through Downtown Core – stopping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west of downtown*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85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Destination Within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Downtown Core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effectLst/>
                          <a:latin typeface="+mn-lt"/>
                        </a:rPr>
                        <a:t>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+mn-lt"/>
                        </a:rPr>
                        <a:t>100%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</a:tr>
            </a:tbl>
          </a:graphicData>
        </a:graphic>
      </p:graphicFrame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628649" y="1676400"/>
            <a:ext cx="8035059" cy="4500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Only 2% of trucks followed stopped in downtown</a:t>
            </a:r>
          </a:p>
          <a:p>
            <a:r>
              <a:rPr lang="en-US" sz="2400" dirty="0" smtClean="0"/>
              <a:t>Destinations to the south were much more common than destinations to the north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447776"/>
            <a:ext cx="4313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*A small portion of trucks did not go through downtown at all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8037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Truck Following Data Collection – Phase 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816" y="1737385"/>
            <a:ext cx="5158785" cy="3869088"/>
          </a:xfrm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628651" y="1676400"/>
            <a:ext cx="3084368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BED5"/>
              </a:buClr>
              <a:buSzTx/>
              <a:buFont typeface="Arial" pitchFamily="34" charset="0"/>
              <a:buChar char="»"/>
              <a:tabLst/>
              <a:defRPr sz="24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2pPr>
            <a:lvl3pPr marL="12017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3pPr>
            <a:lvl4pPr marL="1490663" indent="-288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4pPr>
            <a:lvl5pPr marL="1770063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800" kern="1200">
                <a:solidFill>
                  <a:srgbClr val="3E4D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Trucks were followed from just west and east of downtown core</a:t>
            </a:r>
          </a:p>
          <a:p>
            <a:r>
              <a:rPr lang="en-US" sz="2400" dirty="0" smtClean="0"/>
              <a:t>Goal was to collect similar information as Phase 1 on a larger sample of trucks</a:t>
            </a:r>
          </a:p>
        </p:txBody>
      </p:sp>
    </p:spTree>
    <p:extLst>
      <p:ext uri="{BB962C8B-B14F-4D97-AF65-F5344CB8AC3E}">
        <p14:creationId xmlns:p14="http://schemas.microsoft.com/office/powerpoint/2010/main" val="235112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 Results – Phase 2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41083779"/>
              </p:ext>
            </p:extLst>
          </p:nvPr>
        </p:nvGraphicFramePr>
        <p:xfrm>
          <a:off x="457200" y="2916555"/>
          <a:ext cx="8058150" cy="3273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3818"/>
                <a:gridCol w="757382"/>
                <a:gridCol w="1117600"/>
                <a:gridCol w="951345"/>
                <a:gridCol w="1468005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83" marR="6083" marT="608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West Downtown Starting Point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83" marR="6083" marT="60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East Downtown Starting Point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083" marR="6083" marT="608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Destination Region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No.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Trucks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Percent of Total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No.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Trucks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Percent of Total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Through Downtown Core – exiting to the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Through Downtown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Core – exiting to the west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29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Through Downtown Core –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exiting to the south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85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dirty="0" smtClean="0">
                          <a:effectLst/>
                          <a:latin typeface="+mn-lt"/>
                        </a:rPr>
                        <a:t>3%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Through Downtown Core – exiting to the north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1585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Destination Within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Downtown Core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effectLst/>
                          <a:latin typeface="+mn-lt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effectLst/>
                          <a:latin typeface="+mn-lt"/>
                        </a:rPr>
                        <a:t>3%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 smtClean="0">
                          <a:effectLst/>
                          <a:latin typeface="+mn-lt"/>
                        </a:rPr>
                        <a:t>Total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 smtClean="0">
                          <a:effectLst/>
                          <a:latin typeface="+mn-lt"/>
                        </a:rPr>
                        <a:t>115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u="none" strike="noStrike" dirty="0">
                          <a:effectLst/>
                          <a:latin typeface="+mn-lt"/>
                        </a:rPr>
                        <a:t>100%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21" marR="4621" marT="4621" marB="0" anchor="b"/>
                </a:tc>
              </a:tr>
            </a:tbl>
          </a:graphicData>
        </a:graphic>
      </p:graphicFrame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628649" y="1676400"/>
            <a:ext cx="8035059" cy="4500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2% of trucks followed stopped in downtown</a:t>
            </a:r>
          </a:p>
          <a:p>
            <a:r>
              <a:rPr lang="en-US" sz="2400" dirty="0" smtClean="0"/>
              <a:t>Destinations to the south were common for trucks followed from the east of downtown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93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Truck Travel Paths</a:t>
            </a:r>
            <a:endParaRPr lang="en-US" dirty="0"/>
          </a:p>
        </p:txBody>
      </p:sp>
      <p:pic>
        <p:nvPicPr>
          <p:cNvPr id="3074" name="Picture 2" descr="C:\Users\dahanotu\Documents\Projects\Valdosta Truck Study\Task Work\Task 3 - Alternatives Analysis\Valdosta_Map_TruckFollowingPaths_160509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1" y="1517363"/>
            <a:ext cx="7392376" cy="461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8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Truck Travel Paths</a:t>
            </a:r>
            <a:endParaRPr lang="en-US" dirty="0"/>
          </a:p>
        </p:txBody>
      </p:sp>
      <p:pic>
        <p:nvPicPr>
          <p:cNvPr id="4098" name="Picture 2" descr="C:\Users\dahanotu\Documents\Projects\Valdosta Truck Study\Task Work\Task 3 - Alternatives Analysis\Valdosta_Map_TruckFollowingPaths_160509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1" y="1514476"/>
            <a:ext cx="6984414" cy="436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8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Light1_standard">
  <a:themeElements>
    <a:clrScheme name="New Log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B7DB8"/>
      </a:accent1>
      <a:accent2>
        <a:srgbClr val="16BED4"/>
      </a:accent2>
      <a:accent3>
        <a:srgbClr val="26A771"/>
      </a:accent3>
      <a:accent4>
        <a:srgbClr val="8DC63F"/>
      </a:accent4>
      <a:accent5>
        <a:srgbClr val="1C93D1"/>
      </a:accent5>
      <a:accent6>
        <a:srgbClr val="ED7D3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1_standard" id="{2DCA236C-D8A6-4242-8681-6A81FD22693B}" vid="{F7AF544C-515F-4158-AB7C-69BC6AA97D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Light1_standard</Template>
  <TotalTime>1612</TotalTime>
  <Words>1524</Words>
  <Application>Microsoft Office PowerPoint</Application>
  <PresentationFormat>On-screen Show (4:3)</PresentationFormat>
  <Paragraphs>386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Batang</vt:lpstr>
      <vt:lpstr>Arial</vt:lpstr>
      <vt:lpstr>Calibri</vt:lpstr>
      <vt:lpstr>Times New Roman</vt:lpstr>
      <vt:lpstr>Wingdings</vt:lpstr>
      <vt:lpstr>Wingdings 2</vt:lpstr>
      <vt:lpstr>Light1_standard</vt:lpstr>
      <vt:lpstr>Downtown Valdosta Truck Traffic Mitigation Study</vt:lpstr>
      <vt:lpstr>Overview and Approach</vt:lpstr>
      <vt:lpstr>New Data – Truck Travel Patterns</vt:lpstr>
      <vt:lpstr>Truck Following Data Collection – Phase 1</vt:lpstr>
      <vt:lpstr>Data Collection Results - Phase 1</vt:lpstr>
      <vt:lpstr>Truck Following Data Collection – Phase 2</vt:lpstr>
      <vt:lpstr>Data Collection Results – Phase 2</vt:lpstr>
      <vt:lpstr>Truck Travel Paths</vt:lpstr>
      <vt:lpstr>Truck Travel Paths</vt:lpstr>
      <vt:lpstr>Truck Travel Paths</vt:lpstr>
      <vt:lpstr>Truck Travel Paths</vt:lpstr>
      <vt:lpstr>Stakeholder Outreach</vt:lpstr>
      <vt:lpstr>Stakeholder Interviews</vt:lpstr>
      <vt:lpstr>Evaluating Alternatives</vt:lpstr>
      <vt:lpstr>Description of Alternatives</vt:lpstr>
      <vt:lpstr>Description of Alternatives Near Downtown</vt:lpstr>
      <vt:lpstr>Description of Modeled Alternatives</vt:lpstr>
      <vt:lpstr>Modeling the Diversion of Truck Traffic</vt:lpstr>
      <vt:lpstr>Truck Volume Model Results</vt:lpstr>
      <vt:lpstr>Passenger Volume Model Results</vt:lpstr>
      <vt:lpstr>Evaluation of Other Impacts</vt:lpstr>
      <vt:lpstr>Next Steps</vt:lpstr>
    </vt:vector>
  </TitlesOfParts>
  <Company>Cambridge Systematics,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Downtown Valdosta Truck Mitigation</dc:title>
  <dc:creator>Christopher Lindsey</dc:creator>
  <cp:lastModifiedBy>Cambridge Systematics, Inc.</cp:lastModifiedBy>
  <cp:revision>58</cp:revision>
  <cp:lastPrinted>2016-05-09T19:30:34Z</cp:lastPrinted>
  <dcterms:created xsi:type="dcterms:W3CDTF">2016-05-03T15:41:08Z</dcterms:created>
  <dcterms:modified xsi:type="dcterms:W3CDTF">2016-05-10T12:07:03Z</dcterms:modified>
</cp:coreProperties>
</file>