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1"/>
  </p:notesMasterIdLst>
  <p:handoutMasterIdLst>
    <p:handoutMasterId r:id="rId12"/>
  </p:handoutMasterIdLst>
  <p:sldIdLst>
    <p:sldId id="256" r:id="rId2"/>
    <p:sldId id="257" r:id="rId3"/>
    <p:sldId id="265" r:id="rId4"/>
    <p:sldId id="266" r:id="rId5"/>
    <p:sldId id="267" r:id="rId6"/>
    <p:sldId id="262" r:id="rId7"/>
    <p:sldId id="261" r:id="rId8"/>
    <p:sldId id="263"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5" autoAdjust="0"/>
    <p:restoredTop sz="89974" autoAdjust="0"/>
  </p:normalViewPr>
  <p:slideViewPr>
    <p:cSldViewPr>
      <p:cViewPr varScale="1">
        <p:scale>
          <a:sx n="66" d="100"/>
          <a:sy n="66" d="100"/>
        </p:scale>
        <p:origin x="-149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4C8A4C4-E44B-486A-A0FB-941DB60C7C2C}" type="datetimeFigureOut">
              <a:rPr lang="en-US" smtClean="0"/>
              <a:t>11/5/2018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2E2E6A0-437C-44B6-BF00-ADD590A60773}" type="slidenum">
              <a:rPr lang="en-US" smtClean="0"/>
              <a:t>‹#›</a:t>
            </a:fld>
            <a:endParaRPr lang="en-US"/>
          </a:p>
        </p:txBody>
      </p:sp>
    </p:spTree>
    <p:extLst>
      <p:ext uri="{BB962C8B-B14F-4D97-AF65-F5344CB8AC3E}">
        <p14:creationId xmlns:p14="http://schemas.microsoft.com/office/powerpoint/2010/main" val="3303205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D346026-AF87-4690-97FE-65572D89837C}" type="datetimeFigureOut">
              <a:rPr lang="en-US" smtClean="0"/>
              <a:t>11/5/2018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CE2DF9D-F548-4C78-9B1A-A5F28EEE34D8}" type="slidenum">
              <a:rPr lang="en-US" smtClean="0"/>
              <a:t>‹#›</a:t>
            </a:fld>
            <a:endParaRPr lang="en-US"/>
          </a:p>
        </p:txBody>
      </p:sp>
    </p:spTree>
    <p:extLst>
      <p:ext uri="{BB962C8B-B14F-4D97-AF65-F5344CB8AC3E}">
        <p14:creationId xmlns:p14="http://schemas.microsoft.com/office/powerpoint/2010/main" val="2324361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1</a:t>
            </a:fld>
            <a:endParaRPr lang="en-US"/>
          </a:p>
        </p:txBody>
      </p:sp>
    </p:spTree>
    <p:extLst>
      <p:ext uri="{BB962C8B-B14F-4D97-AF65-F5344CB8AC3E}">
        <p14:creationId xmlns:p14="http://schemas.microsoft.com/office/powerpoint/2010/main" val="115680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2</a:t>
            </a:fld>
            <a:endParaRPr lang="en-US"/>
          </a:p>
        </p:txBody>
      </p:sp>
    </p:spTree>
    <p:extLst>
      <p:ext uri="{BB962C8B-B14F-4D97-AF65-F5344CB8AC3E}">
        <p14:creationId xmlns:p14="http://schemas.microsoft.com/office/powerpoint/2010/main" val="12652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6</a:t>
            </a:fld>
            <a:endParaRPr lang="en-US"/>
          </a:p>
        </p:txBody>
      </p:sp>
    </p:spTree>
    <p:extLst>
      <p:ext uri="{BB962C8B-B14F-4D97-AF65-F5344CB8AC3E}">
        <p14:creationId xmlns:p14="http://schemas.microsoft.com/office/powerpoint/2010/main" val="1006023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7</a:t>
            </a:fld>
            <a:endParaRPr lang="en-US"/>
          </a:p>
        </p:txBody>
      </p:sp>
    </p:spTree>
    <p:extLst>
      <p:ext uri="{BB962C8B-B14F-4D97-AF65-F5344CB8AC3E}">
        <p14:creationId xmlns:p14="http://schemas.microsoft.com/office/powerpoint/2010/main" val="3135207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8</a:t>
            </a:fld>
            <a:endParaRPr lang="en-US"/>
          </a:p>
        </p:txBody>
      </p:sp>
    </p:spTree>
    <p:extLst>
      <p:ext uri="{BB962C8B-B14F-4D97-AF65-F5344CB8AC3E}">
        <p14:creationId xmlns:p14="http://schemas.microsoft.com/office/powerpoint/2010/main" val="245484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E2DF9D-F548-4C78-9B1A-A5F28EEE34D8}" type="slidenum">
              <a:rPr lang="en-US" smtClean="0"/>
              <a:t>9</a:t>
            </a:fld>
            <a:endParaRPr lang="en-US"/>
          </a:p>
        </p:txBody>
      </p:sp>
    </p:spTree>
    <p:extLst>
      <p:ext uri="{BB962C8B-B14F-4D97-AF65-F5344CB8AC3E}">
        <p14:creationId xmlns:p14="http://schemas.microsoft.com/office/powerpoint/2010/main" val="3553711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0A6141-EF13-4936-80BD-DA28EDAE4486}"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A9781-3EEC-4D9F-BA46-50CBF604D3DE}"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AB1637-7092-443B-B84A-6FD6FB735016}"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31FED2-70C4-4742-B0B4-36A3585F4391}"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9A125C8-EF6D-47E7-87C2-B94BD07F7FBA}"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949842-2051-47F5-83A7-B09E4B8A24B8}" type="datetime1">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95247-A85F-4575-B994-67A1A0F2767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D3C247-BADB-4AB3-AFAB-5DD5E29CE4FB}" type="datetime1">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24229-CA7E-4169-B575-0D3588E5CC71}" type="datetime1">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70661-DD79-4670-AF62-78F86CBC8259}" type="datetime1">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8D5EBD7-2B21-4E3E-8C47-EA56DB9537B7}" type="datetime1">
              <a:rPr lang="en-US" smtClean="0"/>
              <a:t>11/5/2018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5495247-A85F-4575-B994-67A1A0F276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FD09D-B678-4FD8-BB28-36136176F9BA}" type="datetime1">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495247-A85F-4575-B994-67A1A0F276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B7429B8-2CA5-4E7F-A18A-9663584F5A41}" type="datetime1">
              <a:rPr lang="en-US" smtClean="0"/>
              <a:t>11/5/2018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5495247-A85F-4575-B994-67A1A0F2767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40472" y="1476613"/>
            <a:ext cx="5648623" cy="1204306"/>
          </a:xfrm>
        </p:spPr>
        <p:txBody>
          <a:bodyPr/>
          <a:lstStyle/>
          <a:p>
            <a:r>
              <a:rPr lang="en-US" dirty="0" smtClean="0"/>
              <a:t>Tia</a:t>
            </a:r>
            <a:endParaRPr lang="en-US" dirty="0"/>
          </a:p>
        </p:txBody>
      </p:sp>
      <p:sp>
        <p:nvSpPr>
          <p:cNvPr id="3" name="Subtitle 2"/>
          <p:cNvSpPr>
            <a:spLocks noGrp="1"/>
          </p:cNvSpPr>
          <p:nvPr>
            <p:ph type="subTitle" idx="1"/>
          </p:nvPr>
        </p:nvSpPr>
        <p:spPr>
          <a:xfrm rot="19140000">
            <a:off x="1139029" y="2275013"/>
            <a:ext cx="6511131" cy="552558"/>
          </a:xfrm>
        </p:spPr>
        <p:txBody>
          <a:bodyPr>
            <a:normAutofit fontScale="92500" lnSpcReduction="10000"/>
          </a:bodyPr>
          <a:lstStyle/>
          <a:p>
            <a:r>
              <a:rPr lang="en-US" dirty="0" smtClean="0"/>
              <a:t>25% Local government distribution</a:t>
            </a:r>
          </a:p>
          <a:p>
            <a:r>
              <a:rPr lang="en-US" dirty="0" smtClean="0"/>
              <a:t>Citizens’ review panel  November 5, 2018</a:t>
            </a:r>
          </a:p>
          <a:p>
            <a:endParaRPr lang="en-US" dirty="0"/>
          </a:p>
        </p:txBody>
      </p:sp>
    </p:spTree>
    <p:extLst>
      <p:ext uri="{BB962C8B-B14F-4D97-AF65-F5344CB8AC3E}">
        <p14:creationId xmlns:p14="http://schemas.microsoft.com/office/powerpoint/2010/main" val="374020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TIA PROCEEDS Distribution overview</a:t>
            </a:r>
            <a:br>
              <a:rPr lang="en-US" dirty="0" smtClean="0"/>
            </a:br>
            <a:endParaRPr lang="en-US" sz="1800" dirty="0"/>
          </a:p>
        </p:txBody>
      </p:sp>
      <p:sp>
        <p:nvSpPr>
          <p:cNvPr id="6" name="TextBox 5"/>
          <p:cNvSpPr txBox="1"/>
          <p:nvPr/>
        </p:nvSpPr>
        <p:spPr>
          <a:xfrm>
            <a:off x="3386867" y="1510849"/>
            <a:ext cx="685800" cy="369332"/>
          </a:xfrm>
          <a:prstGeom prst="rect">
            <a:avLst/>
          </a:prstGeom>
          <a:noFill/>
        </p:spPr>
        <p:txBody>
          <a:bodyPr wrap="square" rtlCol="0">
            <a:spAutoFit/>
          </a:bodyPr>
          <a:lstStyle/>
          <a:p>
            <a:r>
              <a:rPr lang="en-US" dirty="0" smtClean="0"/>
              <a:t>25%</a:t>
            </a:r>
            <a:endParaRPr lang="en-US" dirty="0"/>
          </a:p>
        </p:txBody>
      </p:sp>
      <p:sp>
        <p:nvSpPr>
          <p:cNvPr id="7" name="TextBox 6"/>
          <p:cNvSpPr txBox="1"/>
          <p:nvPr/>
        </p:nvSpPr>
        <p:spPr>
          <a:xfrm>
            <a:off x="3244437" y="3837488"/>
            <a:ext cx="685800" cy="369332"/>
          </a:xfrm>
          <a:prstGeom prst="rect">
            <a:avLst/>
          </a:prstGeom>
          <a:noFill/>
        </p:spPr>
        <p:txBody>
          <a:bodyPr wrap="square" rtlCol="0">
            <a:spAutoFit/>
          </a:bodyPr>
          <a:lstStyle/>
          <a:p>
            <a:r>
              <a:rPr lang="en-US" dirty="0"/>
              <a:t>7</a:t>
            </a:r>
            <a:r>
              <a:rPr lang="en-US" dirty="0" smtClean="0"/>
              <a:t>5%</a:t>
            </a:r>
            <a:endParaRPr lang="en-US" dirty="0"/>
          </a:p>
        </p:txBody>
      </p:sp>
      <p:sp>
        <p:nvSpPr>
          <p:cNvPr id="9" name="TextBox 8"/>
          <p:cNvSpPr txBox="1"/>
          <p:nvPr/>
        </p:nvSpPr>
        <p:spPr>
          <a:xfrm>
            <a:off x="390525" y="2194441"/>
            <a:ext cx="1066800" cy="1200329"/>
          </a:xfrm>
          <a:prstGeom prst="rect">
            <a:avLst/>
          </a:prstGeom>
          <a:solidFill>
            <a:schemeClr val="accent1">
              <a:lumMod val="60000"/>
              <a:lumOff val="40000"/>
            </a:schemeClr>
          </a:solidFill>
        </p:spPr>
        <p:txBody>
          <a:bodyPr wrap="square" rtlCol="0">
            <a:spAutoFit/>
          </a:bodyPr>
          <a:lstStyle/>
          <a:p>
            <a:pPr algn="ctr"/>
            <a:r>
              <a:rPr lang="en-US" dirty="0" smtClean="0"/>
              <a:t>GA Dept. of Revenue</a:t>
            </a:r>
          </a:p>
          <a:p>
            <a:pPr algn="ctr"/>
            <a:r>
              <a:rPr lang="en-US" dirty="0" smtClean="0"/>
              <a:t>(GDOR)</a:t>
            </a:r>
            <a:endParaRPr lang="en-US" dirty="0"/>
          </a:p>
        </p:txBody>
      </p:sp>
      <p:sp>
        <p:nvSpPr>
          <p:cNvPr id="12" name="TextBox 11"/>
          <p:cNvSpPr txBox="1"/>
          <p:nvPr/>
        </p:nvSpPr>
        <p:spPr>
          <a:xfrm>
            <a:off x="1905000" y="2055941"/>
            <a:ext cx="1714500" cy="1477328"/>
          </a:xfrm>
          <a:prstGeom prst="rect">
            <a:avLst/>
          </a:prstGeom>
          <a:solidFill>
            <a:schemeClr val="accent1">
              <a:lumMod val="60000"/>
              <a:lumOff val="40000"/>
            </a:schemeClr>
          </a:solidFill>
        </p:spPr>
        <p:txBody>
          <a:bodyPr wrap="square" rtlCol="0">
            <a:spAutoFit/>
          </a:bodyPr>
          <a:lstStyle/>
          <a:p>
            <a:pPr algn="ctr"/>
            <a:r>
              <a:rPr lang="en-US" dirty="0" smtClean="0"/>
              <a:t>GA State Financing and Investment Commission (GSFIC)</a:t>
            </a:r>
            <a:endParaRPr lang="en-US" dirty="0"/>
          </a:p>
        </p:txBody>
      </p:sp>
      <p:sp>
        <p:nvSpPr>
          <p:cNvPr id="13" name="TextBox 12"/>
          <p:cNvSpPr txBox="1"/>
          <p:nvPr/>
        </p:nvSpPr>
        <p:spPr>
          <a:xfrm>
            <a:off x="4171950" y="1406578"/>
            <a:ext cx="1676400" cy="646331"/>
          </a:xfrm>
          <a:prstGeom prst="rect">
            <a:avLst/>
          </a:prstGeom>
          <a:solidFill>
            <a:schemeClr val="accent1">
              <a:lumMod val="60000"/>
              <a:lumOff val="40000"/>
            </a:schemeClr>
          </a:solidFill>
        </p:spPr>
        <p:txBody>
          <a:bodyPr wrap="square" rtlCol="0">
            <a:spAutoFit/>
          </a:bodyPr>
          <a:lstStyle/>
          <a:p>
            <a:pPr algn="ctr"/>
            <a:r>
              <a:rPr lang="en-US" dirty="0" smtClean="0"/>
              <a:t>Local Governments</a:t>
            </a:r>
            <a:endParaRPr lang="en-US" dirty="0"/>
          </a:p>
        </p:txBody>
      </p:sp>
      <p:sp>
        <p:nvSpPr>
          <p:cNvPr id="14" name="TextBox 13"/>
          <p:cNvSpPr txBox="1"/>
          <p:nvPr/>
        </p:nvSpPr>
        <p:spPr>
          <a:xfrm>
            <a:off x="4171950" y="3809181"/>
            <a:ext cx="1676400" cy="646331"/>
          </a:xfrm>
          <a:prstGeom prst="rect">
            <a:avLst/>
          </a:prstGeom>
          <a:solidFill>
            <a:schemeClr val="accent1">
              <a:lumMod val="60000"/>
              <a:lumOff val="40000"/>
            </a:schemeClr>
          </a:solidFill>
        </p:spPr>
        <p:txBody>
          <a:bodyPr wrap="square" rtlCol="0">
            <a:spAutoFit/>
          </a:bodyPr>
          <a:lstStyle/>
          <a:p>
            <a:pPr algn="ctr"/>
            <a:r>
              <a:rPr lang="en-US" dirty="0" smtClean="0"/>
              <a:t>Regional Trust Accounts</a:t>
            </a:r>
            <a:endParaRPr lang="en-US" dirty="0"/>
          </a:p>
        </p:txBody>
      </p:sp>
      <p:sp>
        <p:nvSpPr>
          <p:cNvPr id="15" name="Right Arrow 14"/>
          <p:cNvSpPr/>
          <p:nvPr/>
        </p:nvSpPr>
        <p:spPr>
          <a:xfrm>
            <a:off x="1571625" y="2743200"/>
            <a:ext cx="257175" cy="2285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19733614">
            <a:off x="3801649" y="1928253"/>
            <a:ext cx="257175" cy="25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2081732">
            <a:off x="3765674" y="3531356"/>
            <a:ext cx="257175" cy="2553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6019800" y="4018046"/>
            <a:ext cx="257175" cy="2285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77000" y="3647657"/>
            <a:ext cx="1676400" cy="923330"/>
          </a:xfrm>
          <a:prstGeom prst="rect">
            <a:avLst/>
          </a:prstGeom>
          <a:solidFill>
            <a:schemeClr val="accent1">
              <a:lumMod val="60000"/>
              <a:lumOff val="40000"/>
            </a:schemeClr>
          </a:solidFill>
        </p:spPr>
        <p:txBody>
          <a:bodyPr wrap="square" rtlCol="0">
            <a:spAutoFit/>
          </a:bodyPr>
          <a:lstStyle/>
          <a:p>
            <a:pPr algn="ctr"/>
            <a:r>
              <a:rPr lang="en-US" dirty="0" smtClean="0"/>
              <a:t>GA Dept. of Transportation</a:t>
            </a:r>
          </a:p>
          <a:p>
            <a:pPr algn="ctr"/>
            <a:r>
              <a:rPr lang="en-US" dirty="0" smtClean="0"/>
              <a:t>(GDOT)</a:t>
            </a:r>
            <a:endParaRPr lang="en-US" dirty="0"/>
          </a:p>
        </p:txBody>
      </p:sp>
      <p:sp>
        <p:nvSpPr>
          <p:cNvPr id="3" name="Slide Number Placeholder 2"/>
          <p:cNvSpPr>
            <a:spLocks noGrp="1"/>
          </p:cNvSpPr>
          <p:nvPr>
            <p:ph type="sldNum" sz="quarter" idx="12"/>
          </p:nvPr>
        </p:nvSpPr>
        <p:spPr/>
        <p:txBody>
          <a:bodyPr/>
          <a:lstStyle/>
          <a:p>
            <a:fld id="{F5495247-A85F-4575-B994-67A1A0F2767E}" type="slidenum">
              <a:rPr lang="en-US" smtClean="0"/>
              <a:t>2</a:t>
            </a:fld>
            <a:endParaRPr lang="en-US"/>
          </a:p>
        </p:txBody>
      </p:sp>
    </p:spTree>
    <p:extLst>
      <p:ext uri="{BB962C8B-B14F-4D97-AF65-F5344CB8AC3E}">
        <p14:creationId xmlns:p14="http://schemas.microsoft.com/office/powerpoint/2010/main" val="771571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GSFIC responsibilities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FINANCING &amp; </a:t>
            </a:r>
            <a:r>
              <a:rPr lang="en-US" dirty="0" smtClean="0"/>
              <a:t>INVESTMENT DIVISION</a:t>
            </a:r>
            <a:endParaRPr lang="en-US" dirty="0"/>
          </a:p>
          <a:p>
            <a:pPr lvl="0"/>
            <a:r>
              <a:rPr lang="en-US" dirty="0"/>
              <a:t>Receives tax proceeds from Department of Revenue by special district.  All proceeds will be maintained in a separately managed trust fund and accounted for separate from other GSFIC funds and by special district. </a:t>
            </a:r>
          </a:p>
          <a:p>
            <a:r>
              <a:rPr lang="en-US" dirty="0"/>
              <a:t> </a:t>
            </a:r>
          </a:p>
          <a:p>
            <a:pPr lvl="0"/>
            <a:r>
              <a:rPr lang="en-US" dirty="0"/>
              <a:t>Distributes 25% of tax proceeds to local governments within each special district.</a:t>
            </a:r>
          </a:p>
          <a:p>
            <a:r>
              <a:rPr lang="en-US" dirty="0"/>
              <a:t> </a:t>
            </a:r>
          </a:p>
          <a:p>
            <a:pPr lvl="0"/>
            <a:r>
              <a:rPr lang="en-US" dirty="0"/>
              <a:t>Maintains interest earnings by special district.  Interest earnings will first be used to meet GSFIC’s operating costs of the TIA </a:t>
            </a:r>
            <a:r>
              <a:rPr lang="en-US" dirty="0" smtClean="0"/>
              <a:t>program.  </a:t>
            </a:r>
            <a:endParaRPr lang="en-US" dirty="0"/>
          </a:p>
          <a:p>
            <a:r>
              <a:rPr lang="en-US" dirty="0"/>
              <a:t> </a:t>
            </a:r>
          </a:p>
          <a:p>
            <a:pPr lvl="0"/>
            <a:r>
              <a:rPr lang="en-US" dirty="0"/>
              <a:t>Delivers semi-annual reporting which reflects tax collections, distributions, and current projections of monthly tax collections for forecasting purposes.  </a:t>
            </a:r>
            <a:endParaRPr lang="en-US" dirty="0" smtClean="0"/>
          </a:p>
          <a:p>
            <a:pPr lvl="0"/>
            <a:endParaRPr lang="en-US" dirty="0"/>
          </a:p>
          <a:p>
            <a:pPr lvl="0"/>
            <a:r>
              <a:rPr lang="en-US" dirty="0" smtClean="0"/>
              <a:t>Maintains </a:t>
            </a:r>
            <a:r>
              <a:rPr lang="en-US" dirty="0" err="1" smtClean="0"/>
              <a:t>eTIA</a:t>
            </a:r>
            <a:r>
              <a:rPr lang="en-US" dirty="0" smtClean="0"/>
              <a:t>, a web-based system for revenue and expense tracking and reporting</a:t>
            </a:r>
            <a:endParaRPr lang="en-US" dirty="0"/>
          </a:p>
          <a:p>
            <a:endParaRPr lang="en-US" dirty="0"/>
          </a:p>
        </p:txBody>
      </p:sp>
      <p:sp>
        <p:nvSpPr>
          <p:cNvPr id="4" name="Slide Number Placeholder 3"/>
          <p:cNvSpPr>
            <a:spLocks noGrp="1"/>
          </p:cNvSpPr>
          <p:nvPr>
            <p:ph type="sldNum" sz="quarter" idx="12"/>
          </p:nvPr>
        </p:nvSpPr>
        <p:spPr/>
        <p:txBody>
          <a:bodyPr/>
          <a:lstStyle/>
          <a:p>
            <a:fld id="{F5495247-A85F-4575-B994-67A1A0F2767E}" type="slidenum">
              <a:rPr lang="en-US" smtClean="0"/>
              <a:t>3</a:t>
            </a:fld>
            <a:endParaRPr lang="en-US"/>
          </a:p>
        </p:txBody>
      </p:sp>
    </p:spTree>
    <p:extLst>
      <p:ext uri="{BB962C8B-B14F-4D97-AF65-F5344CB8AC3E}">
        <p14:creationId xmlns:p14="http://schemas.microsoft.com/office/powerpoint/2010/main" val="255821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GSFIC responsibilities</a:t>
            </a:r>
            <a:endParaRPr lang="en-US" dirty="0"/>
          </a:p>
        </p:txBody>
      </p:sp>
      <p:sp>
        <p:nvSpPr>
          <p:cNvPr id="3" name="Content Placeholder 2"/>
          <p:cNvSpPr>
            <a:spLocks noGrp="1"/>
          </p:cNvSpPr>
          <p:nvPr>
            <p:ph idx="1"/>
          </p:nvPr>
        </p:nvSpPr>
        <p:spPr/>
        <p:txBody>
          <a:bodyPr>
            <a:normAutofit/>
          </a:bodyPr>
          <a:lstStyle/>
          <a:p>
            <a:r>
              <a:rPr lang="en-US" dirty="0" smtClean="0"/>
              <a:t>CONSTRUCTION DIVISION</a:t>
            </a:r>
            <a:endParaRPr lang="en-US" dirty="0"/>
          </a:p>
          <a:p>
            <a:pPr lvl="0"/>
            <a:r>
              <a:rPr lang="en-US" dirty="0" smtClean="0"/>
              <a:t>Review and Approve upon request </a:t>
            </a:r>
            <a:r>
              <a:rPr lang="en-US" dirty="0"/>
              <a:t>from GDOT which shall include certification of completion of the project or project element for which funds are requested.  Disbursements will be accounted for by special district and project.  </a:t>
            </a:r>
          </a:p>
          <a:p>
            <a:endParaRPr lang="en-US" dirty="0"/>
          </a:p>
        </p:txBody>
      </p:sp>
      <p:sp>
        <p:nvSpPr>
          <p:cNvPr id="4" name="Slide Number Placeholder 3"/>
          <p:cNvSpPr>
            <a:spLocks noGrp="1"/>
          </p:cNvSpPr>
          <p:nvPr>
            <p:ph type="sldNum" sz="quarter" idx="12"/>
          </p:nvPr>
        </p:nvSpPr>
        <p:spPr/>
        <p:txBody>
          <a:bodyPr/>
          <a:lstStyle/>
          <a:p>
            <a:fld id="{F5495247-A85F-4575-B994-67A1A0F2767E}" type="slidenum">
              <a:rPr lang="en-US" smtClean="0"/>
              <a:t>4</a:t>
            </a:fld>
            <a:endParaRPr lang="en-US"/>
          </a:p>
        </p:txBody>
      </p:sp>
    </p:spTree>
    <p:extLst>
      <p:ext uri="{BB962C8B-B14F-4D97-AF65-F5344CB8AC3E}">
        <p14:creationId xmlns:p14="http://schemas.microsoft.com/office/powerpoint/2010/main" val="84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GSFIC responsibilities</a:t>
            </a:r>
            <a:endParaRPr lang="en-US" dirty="0"/>
          </a:p>
        </p:txBody>
      </p:sp>
      <p:sp>
        <p:nvSpPr>
          <p:cNvPr id="3" name="Content Placeholder 2"/>
          <p:cNvSpPr>
            <a:spLocks noGrp="1"/>
          </p:cNvSpPr>
          <p:nvPr>
            <p:ph idx="1"/>
          </p:nvPr>
        </p:nvSpPr>
        <p:spPr/>
        <p:txBody>
          <a:bodyPr>
            <a:normAutofit lnSpcReduction="10000"/>
          </a:bodyPr>
          <a:lstStyle/>
          <a:p>
            <a:r>
              <a:rPr lang="en-US" dirty="0" smtClean="0"/>
              <a:t>BOTH DIVISIONS</a:t>
            </a:r>
            <a:endParaRPr lang="en-US" dirty="0"/>
          </a:p>
          <a:p>
            <a:pPr lvl="0"/>
            <a:r>
              <a:rPr lang="en-US" dirty="0"/>
              <a:t>Contracts with GDOT for the management of the budget, schedule, execution and delivery of transportation projects on the approved investment lists. Requires GDOT to assume responsibilities associated with regional citizen review panel and any other district advisory councils or working groups.</a:t>
            </a:r>
          </a:p>
          <a:p>
            <a:r>
              <a:rPr lang="en-US" dirty="0"/>
              <a:t> </a:t>
            </a:r>
          </a:p>
          <a:p>
            <a:pPr lvl="0"/>
            <a:r>
              <a:rPr lang="en-US" dirty="0"/>
              <a:t>Consults at least quarterly with GDOT regarding the progress and performance in execution, schedule, and delivery of projects for cash management purposes.</a:t>
            </a:r>
          </a:p>
          <a:p>
            <a:r>
              <a:rPr lang="en-US" dirty="0"/>
              <a:t> </a:t>
            </a:r>
          </a:p>
          <a:p>
            <a:pPr lvl="0"/>
            <a:r>
              <a:rPr lang="en-US" dirty="0"/>
              <a:t>Coordinates an annual comprehensive audit of TIA projects which shall include for each special district by project the original estimated cost, current cost if different, amounts expended in prior years and amounts expended in current year.  Audit will be completed by </a:t>
            </a:r>
            <a:r>
              <a:rPr lang="en-US" dirty="0" smtClean="0"/>
              <a:t>September </a:t>
            </a:r>
            <a:r>
              <a:rPr lang="en-US" dirty="0"/>
              <a:t>30</a:t>
            </a:r>
            <a:r>
              <a:rPr lang="en-US" baseline="30000" dirty="0"/>
              <a:t>th</a:t>
            </a:r>
            <a:r>
              <a:rPr lang="en-US" dirty="0"/>
              <a:t> each year.</a:t>
            </a:r>
          </a:p>
          <a:p>
            <a:endParaRPr lang="en-US" dirty="0"/>
          </a:p>
        </p:txBody>
      </p:sp>
      <p:sp>
        <p:nvSpPr>
          <p:cNvPr id="4" name="Slide Number Placeholder 3"/>
          <p:cNvSpPr>
            <a:spLocks noGrp="1"/>
          </p:cNvSpPr>
          <p:nvPr>
            <p:ph type="sldNum" sz="quarter" idx="12"/>
          </p:nvPr>
        </p:nvSpPr>
        <p:spPr/>
        <p:txBody>
          <a:bodyPr/>
          <a:lstStyle/>
          <a:p>
            <a:fld id="{F5495247-A85F-4575-B994-67A1A0F2767E}" type="slidenum">
              <a:rPr lang="en-US" smtClean="0"/>
              <a:t>5</a:t>
            </a:fld>
            <a:endParaRPr lang="en-US"/>
          </a:p>
        </p:txBody>
      </p:sp>
    </p:spTree>
    <p:extLst>
      <p:ext uri="{BB962C8B-B14F-4D97-AF65-F5344CB8AC3E}">
        <p14:creationId xmlns:p14="http://schemas.microsoft.com/office/powerpoint/2010/main" val="263052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share Distribution timeline</a:t>
            </a:r>
            <a:endParaRPr lang="en-US" dirty="0"/>
          </a:p>
        </p:txBody>
      </p:sp>
      <p:sp>
        <p:nvSpPr>
          <p:cNvPr id="3" name="Content Placeholder 2"/>
          <p:cNvSpPr>
            <a:spLocks noGrp="1"/>
          </p:cNvSpPr>
          <p:nvPr>
            <p:ph idx="1"/>
          </p:nvPr>
        </p:nvSpPr>
        <p:spPr>
          <a:xfrm>
            <a:off x="822960" y="1100628"/>
            <a:ext cx="7520940" cy="3852372"/>
          </a:xfrm>
        </p:spPr>
        <p:txBody>
          <a:bodyPr>
            <a:normAutofit/>
          </a:bodyPr>
          <a:lstStyle/>
          <a:p>
            <a:r>
              <a:rPr lang="en-US" dirty="0" smtClean="0"/>
              <a:t>May 2018:  TIA Referendum passes Region 11</a:t>
            </a:r>
          </a:p>
          <a:p>
            <a:r>
              <a:rPr lang="en-US" dirty="0" smtClean="0"/>
              <a:t>October  1, 2018: Tax begins</a:t>
            </a:r>
          </a:p>
          <a:p>
            <a:r>
              <a:rPr lang="en-US" dirty="0" smtClean="0"/>
              <a:t>November 20, 2018: Deadline for submittal of October collections to DOR</a:t>
            </a:r>
          </a:p>
          <a:p>
            <a:r>
              <a:rPr lang="en-US" dirty="0" smtClean="0"/>
              <a:t>November 29, 2018 : DOR transfers TIA proceeds to GSFIC</a:t>
            </a:r>
          </a:p>
          <a:p>
            <a:r>
              <a:rPr lang="en-US" dirty="0" smtClean="0"/>
              <a:t>November 30, 2018 : GSFIC transfers 25% of TIA actual monthly collections, allocated by the Fiscal Year 2019 LARP factor, to local governments in each region via ACH transfer</a:t>
            </a:r>
          </a:p>
          <a:p>
            <a:r>
              <a:rPr lang="en-US" dirty="0" smtClean="0"/>
              <a:t>Monthly thereafter: Distributions to local governments will continue until October 31, 2028 or when the original TIA forecasted revenue is collected (whichever is sooner)</a:t>
            </a:r>
          </a:p>
          <a:p>
            <a:r>
              <a:rPr lang="en-US" dirty="0" smtClean="0"/>
              <a:t>Annually thereafter on July 1: LARP factor is recalculated based on updated census and lane miles and applied to distributions on a fiscal year basis </a:t>
            </a:r>
          </a:p>
          <a:p>
            <a:endParaRPr lang="en-US" dirty="0"/>
          </a:p>
        </p:txBody>
      </p:sp>
      <p:sp>
        <p:nvSpPr>
          <p:cNvPr id="4" name="Slide Number Placeholder 3"/>
          <p:cNvSpPr>
            <a:spLocks noGrp="1"/>
          </p:cNvSpPr>
          <p:nvPr>
            <p:ph type="sldNum" sz="quarter" idx="12"/>
          </p:nvPr>
        </p:nvSpPr>
        <p:spPr/>
        <p:txBody>
          <a:bodyPr/>
          <a:lstStyle/>
          <a:p>
            <a:fld id="{F5495247-A85F-4575-B994-67A1A0F2767E}" type="slidenum">
              <a:rPr lang="en-US" smtClean="0"/>
              <a:t>6</a:t>
            </a:fld>
            <a:endParaRPr lang="en-US"/>
          </a:p>
        </p:txBody>
      </p:sp>
    </p:spTree>
    <p:extLst>
      <p:ext uri="{BB962C8B-B14F-4D97-AF65-F5344CB8AC3E}">
        <p14:creationId xmlns:p14="http://schemas.microsoft.com/office/powerpoint/2010/main" val="31593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local governments use the </a:t>
            </a:r>
            <a:r>
              <a:rPr lang="en-US" dirty="0" err="1" smtClean="0"/>
              <a:t>tia</a:t>
            </a:r>
            <a:r>
              <a:rPr lang="en-US" dirty="0" smtClean="0"/>
              <a:t> proceeds?</a:t>
            </a:r>
            <a:endParaRPr lang="en-US" dirty="0"/>
          </a:p>
        </p:txBody>
      </p:sp>
      <p:sp>
        <p:nvSpPr>
          <p:cNvPr id="3" name="Content Placeholder 2"/>
          <p:cNvSpPr>
            <a:spLocks noGrp="1"/>
          </p:cNvSpPr>
          <p:nvPr>
            <p:ph idx="1"/>
          </p:nvPr>
        </p:nvSpPr>
        <p:spPr>
          <a:xfrm>
            <a:off x="381000" y="1447800"/>
            <a:ext cx="8305800" cy="3886200"/>
          </a:xfrm>
        </p:spPr>
        <p:txBody>
          <a:bodyPr>
            <a:normAutofit lnSpcReduction="10000"/>
          </a:bodyPr>
          <a:lstStyle/>
          <a:p>
            <a:r>
              <a:rPr lang="en-US" sz="1800" u="sng" dirty="0" smtClean="0"/>
              <a:t>Code </a:t>
            </a:r>
            <a:r>
              <a:rPr lang="en-US" sz="1800" u="sng" dirty="0"/>
              <a:t>Section 48-8-249 (e)</a:t>
            </a:r>
            <a:endParaRPr lang="en-US" sz="1800" dirty="0"/>
          </a:p>
          <a:p>
            <a:r>
              <a:rPr lang="en-US" sz="1800" dirty="0" smtClean="0"/>
              <a:t>. </a:t>
            </a:r>
            <a:r>
              <a:rPr lang="en-US" sz="1800" dirty="0"/>
              <a:t>. .    Such proceeds shall be used by the local governments </a:t>
            </a:r>
            <a:r>
              <a:rPr lang="en-US" sz="1800" u="sng" dirty="0"/>
              <a:t>only for transportation projects </a:t>
            </a:r>
            <a:r>
              <a:rPr lang="en-US" sz="1800" dirty="0"/>
              <a:t>as defined in paragraph (10) of Code Section 48-8-242 and may also serve as the </a:t>
            </a:r>
            <a:r>
              <a:rPr lang="en-US" sz="1800" u="sng" dirty="0"/>
              <a:t>local match </a:t>
            </a:r>
            <a:r>
              <a:rPr lang="en-US" sz="1800" dirty="0"/>
              <a:t>as required for state transportation projects and grants.  </a:t>
            </a:r>
          </a:p>
          <a:p>
            <a:r>
              <a:rPr lang="en-US" sz="1800" u="sng" dirty="0"/>
              <a:t>Code Section 48-8-242 (10)</a:t>
            </a:r>
            <a:endParaRPr lang="en-US" sz="1800" dirty="0"/>
          </a:p>
          <a:p>
            <a:r>
              <a:rPr lang="en-US" sz="1800" dirty="0"/>
              <a:t>Project means, without limitation,  any new or existing airports, bike lanes, bridges, bus and rail mas transit systems, freight and passenger rail, pedestrian facilities, ports, roads, terminals, and all activities and structures useful and incident to providing, operating, and maintaining the same.  The term shall also include direct appropriations to a local government for the purpose of serving as a local match for state and federal funding.</a:t>
            </a:r>
          </a:p>
          <a:p>
            <a:r>
              <a:rPr lang="en-US" dirty="0"/>
              <a:t> </a:t>
            </a:r>
          </a:p>
        </p:txBody>
      </p:sp>
      <p:sp>
        <p:nvSpPr>
          <p:cNvPr id="4" name="Slide Number Placeholder 3"/>
          <p:cNvSpPr>
            <a:spLocks noGrp="1"/>
          </p:cNvSpPr>
          <p:nvPr>
            <p:ph type="sldNum" sz="quarter" idx="12"/>
          </p:nvPr>
        </p:nvSpPr>
        <p:spPr/>
        <p:txBody>
          <a:bodyPr/>
          <a:lstStyle/>
          <a:p>
            <a:fld id="{F5495247-A85F-4575-B994-67A1A0F2767E}" type="slidenum">
              <a:rPr lang="en-US" smtClean="0"/>
              <a:t>7</a:t>
            </a:fld>
            <a:endParaRPr lang="en-US"/>
          </a:p>
        </p:txBody>
      </p:sp>
    </p:spTree>
    <p:extLst>
      <p:ext uri="{BB962C8B-B14F-4D97-AF65-F5344CB8AC3E}">
        <p14:creationId xmlns:p14="http://schemas.microsoft.com/office/powerpoint/2010/main" val="1056976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local government audit requirements for </a:t>
            </a:r>
            <a:r>
              <a:rPr lang="en-US" dirty="0" err="1" smtClean="0"/>
              <a:t>tia</a:t>
            </a:r>
            <a:r>
              <a:rPr lang="en-US" dirty="0" smtClean="0"/>
              <a:t> proceeds?</a:t>
            </a:r>
            <a:endParaRPr lang="en-US" dirty="0"/>
          </a:p>
        </p:txBody>
      </p:sp>
      <p:sp>
        <p:nvSpPr>
          <p:cNvPr id="3" name="Content Placeholder 2"/>
          <p:cNvSpPr>
            <a:spLocks noGrp="1"/>
          </p:cNvSpPr>
          <p:nvPr>
            <p:ph idx="1"/>
          </p:nvPr>
        </p:nvSpPr>
        <p:spPr>
          <a:xfrm>
            <a:off x="457200" y="1219200"/>
            <a:ext cx="8305800" cy="3733800"/>
          </a:xfrm>
        </p:spPr>
        <p:txBody>
          <a:bodyPr>
            <a:normAutofit/>
          </a:bodyPr>
          <a:lstStyle/>
          <a:p>
            <a:endParaRPr lang="en-US" sz="2100" dirty="0"/>
          </a:p>
          <a:p>
            <a:r>
              <a:rPr lang="en-US" sz="2100" dirty="0" smtClean="0"/>
              <a:t>The </a:t>
            </a:r>
            <a:r>
              <a:rPr lang="en-US" sz="2100" dirty="0"/>
              <a:t>Transportation Investment Act of 2010 only specifically addresses the audit requirements on the 75% of the funds that are not immediately distributed to the local governments.   </a:t>
            </a:r>
          </a:p>
          <a:p>
            <a:r>
              <a:rPr lang="en-US" sz="2100" dirty="0"/>
              <a:t> </a:t>
            </a:r>
          </a:p>
          <a:p>
            <a:r>
              <a:rPr lang="en-US" sz="2100" dirty="0" smtClean="0"/>
              <a:t>Local governments should include TIA proceeds in their annual financial statements.   </a:t>
            </a:r>
          </a:p>
          <a:p>
            <a:r>
              <a:rPr lang="en-US" sz="2100" dirty="0" smtClean="0"/>
              <a:t>The Department of Community Affairs has created a special revenue fund for TIA proceeds in the Uniform Chart of Accounts. </a:t>
            </a:r>
            <a:endParaRPr lang="en-US" sz="2100" dirty="0"/>
          </a:p>
        </p:txBody>
      </p:sp>
      <p:sp>
        <p:nvSpPr>
          <p:cNvPr id="4" name="Slide Number Placeholder 3"/>
          <p:cNvSpPr>
            <a:spLocks noGrp="1"/>
          </p:cNvSpPr>
          <p:nvPr>
            <p:ph type="sldNum" sz="quarter" idx="12"/>
          </p:nvPr>
        </p:nvSpPr>
        <p:spPr/>
        <p:txBody>
          <a:bodyPr/>
          <a:lstStyle/>
          <a:p>
            <a:fld id="{F5495247-A85F-4575-B994-67A1A0F2767E}" type="slidenum">
              <a:rPr lang="en-US" smtClean="0"/>
              <a:t>8</a:t>
            </a:fld>
            <a:endParaRPr lang="en-US"/>
          </a:p>
        </p:txBody>
      </p:sp>
    </p:spTree>
    <p:extLst>
      <p:ext uri="{BB962C8B-B14F-4D97-AF65-F5344CB8AC3E}">
        <p14:creationId xmlns:p14="http://schemas.microsoft.com/office/powerpoint/2010/main" val="109820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7194956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2899</TotalTime>
  <Words>426</Words>
  <Application>Microsoft Office PowerPoint</Application>
  <PresentationFormat>On-screen Show (4:3)</PresentationFormat>
  <Paragraphs>68</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Tia</vt:lpstr>
      <vt:lpstr>TIA PROCEEDS Distribution overview </vt:lpstr>
      <vt:lpstr>GSFIC responsibilities</vt:lpstr>
      <vt:lpstr>GSFIC responsibilities</vt:lpstr>
      <vt:lpstr>GSFIC responsibilities</vt:lpstr>
      <vt:lpstr>Local share Distribution timeline</vt:lpstr>
      <vt:lpstr>How can local governments use the tia proceeds?</vt:lpstr>
      <vt:lpstr>What are the local government audit requirements for tia proceeds?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Tia</dc:title>
  <dc:creator>Ridley, Susan H</dc:creator>
  <cp:lastModifiedBy>GISuser</cp:lastModifiedBy>
  <cp:revision>29</cp:revision>
  <cp:lastPrinted>2012-11-15T19:59:10Z</cp:lastPrinted>
  <dcterms:created xsi:type="dcterms:W3CDTF">2012-11-13T19:13:01Z</dcterms:created>
  <dcterms:modified xsi:type="dcterms:W3CDTF">2018-11-05T21:38:46Z</dcterms:modified>
</cp:coreProperties>
</file>